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67" r:id="rId3"/>
    <p:sldId id="311" r:id="rId5"/>
    <p:sldId id="312" r:id="rId6"/>
    <p:sldId id="313" r:id="rId7"/>
    <p:sldId id="310" r:id="rId8"/>
    <p:sldId id="293" r:id="rId9"/>
    <p:sldId id="314" r:id="rId10"/>
    <p:sldId id="315" r:id="rId11"/>
    <p:sldId id="316" r:id="rId12"/>
    <p:sldId id="317" r:id="rId13"/>
    <p:sldId id="318" r:id="rId14"/>
    <p:sldId id="338" r:id="rId15"/>
    <p:sldId id="319" r:id="rId16"/>
    <p:sldId id="271" r:id="rId17"/>
    <p:sldId id="291" r:id="rId18"/>
    <p:sldId id="292" r:id="rId19"/>
    <p:sldId id="274" r:id="rId20"/>
    <p:sldId id="275" r:id="rId21"/>
    <p:sldId id="283" r:id="rId22"/>
    <p:sldId id="284" r:id="rId23"/>
    <p:sldId id="276" r:id="rId24"/>
    <p:sldId id="286" r:id="rId25"/>
    <p:sldId id="277" r:id="rId26"/>
    <p:sldId id="278" r:id="rId27"/>
    <p:sldId id="279" r:id="rId28"/>
    <p:sldId id="280" r:id="rId29"/>
    <p:sldId id="281" r:id="rId30"/>
    <p:sldId id="287" r:id="rId31"/>
    <p:sldId id="273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x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962"/>
    <a:srgbClr val="0242CF"/>
    <a:srgbClr val="6AB2E7"/>
    <a:srgbClr val="457BF5"/>
    <a:srgbClr val="00D1F6"/>
    <a:srgbClr val="A7E1F8"/>
    <a:srgbClr val="6ECBF3"/>
    <a:srgbClr val="6CC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1"/>
    <p:restoredTop sz="94662"/>
  </p:normalViewPr>
  <p:slideViewPr>
    <p:cSldViewPr snapToGrid="0" snapToObjects="1">
      <p:cViewPr varScale="1">
        <p:scale>
          <a:sx n="86" d="100"/>
          <a:sy n="86" d="100"/>
        </p:scale>
        <p:origin x="33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35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AC730-3AFB-4F4F-98FF-B7B7A13E89B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8C9EE-F9D9-D34D-9BCA-F41C68840F3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E604C-42C0-CD4A-A255-CFA850ECF9F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2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.xml"/><Relationship Id="rId10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3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32.xml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6.xml"/><Relationship Id="rId13" Type="http://schemas.openxmlformats.org/officeDocument/2006/relationships/image" Target="../media/image15.jpeg"/><Relationship Id="rId12" Type="http://schemas.openxmlformats.org/officeDocument/2006/relationships/tags" Target="../tags/tag35.xml"/><Relationship Id="rId11" Type="http://schemas.openxmlformats.org/officeDocument/2006/relationships/image" Target="../media/image6.png"/><Relationship Id="rId10" Type="http://schemas.openxmlformats.org/officeDocument/2006/relationships/tags" Target="../tags/tag34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38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37.xml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17.png"/><Relationship Id="rId15" Type="http://schemas.openxmlformats.org/officeDocument/2006/relationships/tags" Target="../tags/tag42.xml"/><Relationship Id="rId14" Type="http://schemas.openxmlformats.org/officeDocument/2006/relationships/image" Target="../media/image16.png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image" Target="../media/image6.png"/><Relationship Id="rId10" Type="http://schemas.openxmlformats.org/officeDocument/2006/relationships/tags" Target="../tags/tag39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4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43.xml"/><Relationship Id="rId15" Type="http://schemas.openxmlformats.org/officeDocument/2006/relationships/notesSlide" Target="../notesSlides/notesSlide12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8.png"/><Relationship Id="rId12" Type="http://schemas.openxmlformats.org/officeDocument/2006/relationships/tags" Target="../tags/tag46.xml"/><Relationship Id="rId11" Type="http://schemas.openxmlformats.org/officeDocument/2006/relationships/image" Target="../media/image6.png"/><Relationship Id="rId10" Type="http://schemas.openxmlformats.org/officeDocument/2006/relationships/tags" Target="../tags/tag45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48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47.xml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image" Target="../media/image20.png"/><Relationship Id="rId14" Type="http://schemas.openxmlformats.org/officeDocument/2006/relationships/tags" Target="../tags/tag51.xml"/><Relationship Id="rId13" Type="http://schemas.openxmlformats.org/officeDocument/2006/relationships/image" Target="../media/image19.png"/><Relationship Id="rId12" Type="http://schemas.openxmlformats.org/officeDocument/2006/relationships/tags" Target="../tags/tag50.xml"/><Relationship Id="rId11" Type="http://schemas.openxmlformats.org/officeDocument/2006/relationships/image" Target="../media/image6.png"/><Relationship Id="rId10" Type="http://schemas.openxmlformats.org/officeDocument/2006/relationships/tags" Target="../tags/tag49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tags" Target="../tags/tag54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56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4" Type="http://schemas.openxmlformats.org/officeDocument/2006/relationships/notesSlide" Target="../notesSlides/notesSlide15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63.xml"/><Relationship Id="rId21" Type="http://schemas.openxmlformats.org/officeDocument/2006/relationships/image" Target="../media/image25.png"/><Relationship Id="rId20" Type="http://schemas.openxmlformats.org/officeDocument/2006/relationships/tags" Target="../tags/tag62.xml"/><Relationship Id="rId2" Type="http://schemas.openxmlformats.org/officeDocument/2006/relationships/tags" Target="../tags/tag55.xml"/><Relationship Id="rId19" Type="http://schemas.openxmlformats.org/officeDocument/2006/relationships/image" Target="../media/image24.png"/><Relationship Id="rId18" Type="http://schemas.openxmlformats.org/officeDocument/2006/relationships/tags" Target="../tags/tag61.xml"/><Relationship Id="rId17" Type="http://schemas.openxmlformats.org/officeDocument/2006/relationships/image" Target="../media/image23.png"/><Relationship Id="rId16" Type="http://schemas.openxmlformats.org/officeDocument/2006/relationships/tags" Target="../tags/tag60.xml"/><Relationship Id="rId15" Type="http://schemas.openxmlformats.org/officeDocument/2006/relationships/image" Target="../media/image22.png"/><Relationship Id="rId14" Type="http://schemas.openxmlformats.org/officeDocument/2006/relationships/tags" Target="../tags/tag59.xml"/><Relationship Id="rId13" Type="http://schemas.openxmlformats.org/officeDocument/2006/relationships/image" Target="../media/image21.png"/><Relationship Id="rId12" Type="http://schemas.openxmlformats.org/officeDocument/2006/relationships/tags" Target="../tags/tag58.xml"/><Relationship Id="rId11" Type="http://schemas.openxmlformats.org/officeDocument/2006/relationships/image" Target="../media/image6.png"/><Relationship Id="rId10" Type="http://schemas.openxmlformats.org/officeDocument/2006/relationships/tags" Target="../tags/tag57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65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64.xml"/><Relationship Id="rId19" Type="http://schemas.openxmlformats.org/officeDocument/2006/relationships/notesSlide" Target="../notesSlides/notesSlide16.xml"/><Relationship Id="rId18" Type="http://schemas.openxmlformats.org/officeDocument/2006/relationships/slideLayout" Target="../slideLayouts/slideLayout1.xml"/><Relationship Id="rId17" Type="http://schemas.openxmlformats.org/officeDocument/2006/relationships/image" Target="../media/image26.png"/><Relationship Id="rId16" Type="http://schemas.openxmlformats.org/officeDocument/2006/relationships/tags" Target="../tags/tag70.xml"/><Relationship Id="rId15" Type="http://schemas.openxmlformats.org/officeDocument/2006/relationships/image" Target="../media/image23.png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image" Target="../media/image6.png"/><Relationship Id="rId10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72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71.xml"/><Relationship Id="rId18" Type="http://schemas.openxmlformats.org/officeDocument/2006/relationships/notesSlide" Target="../notesSlides/notesSlide1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76.xml"/><Relationship Id="rId15" Type="http://schemas.openxmlformats.org/officeDocument/2006/relationships/image" Target="../media/image28.png"/><Relationship Id="rId14" Type="http://schemas.openxmlformats.org/officeDocument/2006/relationships/tags" Target="../tags/tag75.xml"/><Relationship Id="rId13" Type="http://schemas.openxmlformats.org/officeDocument/2006/relationships/image" Target="../media/image27.png"/><Relationship Id="rId12" Type="http://schemas.openxmlformats.org/officeDocument/2006/relationships/tags" Target="../tags/tag74.xml"/><Relationship Id="rId11" Type="http://schemas.openxmlformats.org/officeDocument/2006/relationships/image" Target="../media/image6.png"/><Relationship Id="rId10" Type="http://schemas.openxmlformats.org/officeDocument/2006/relationships/tags" Target="../tags/tag73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78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77.xml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0.xml"/><Relationship Id="rId11" Type="http://schemas.openxmlformats.org/officeDocument/2006/relationships/image" Target="../media/image6.png"/><Relationship Id="rId10" Type="http://schemas.openxmlformats.org/officeDocument/2006/relationships/tags" Target="../tags/tag79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2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81.xml"/><Relationship Id="rId16" Type="http://schemas.openxmlformats.org/officeDocument/2006/relationships/notesSlide" Target="../notesSlides/notesSlide19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29.png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image" Target="../media/image6.png"/><Relationship Id="rId10" Type="http://schemas.openxmlformats.org/officeDocument/2006/relationships/tags" Target="../tags/tag83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7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86.xml"/><Relationship Id="rId14" Type="http://schemas.openxmlformats.org/officeDocument/2006/relationships/notesSlide" Target="../notesSlides/notesSlide20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89.xml"/><Relationship Id="rId11" Type="http://schemas.openxmlformats.org/officeDocument/2006/relationships/image" Target="../media/image6.png"/><Relationship Id="rId10" Type="http://schemas.openxmlformats.org/officeDocument/2006/relationships/tags" Target="../tags/tag88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91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90.xml"/><Relationship Id="rId14" Type="http://schemas.openxmlformats.org/officeDocument/2006/relationships/notesSlide" Target="../notesSlides/notesSlide2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93.xml"/><Relationship Id="rId11" Type="http://schemas.openxmlformats.org/officeDocument/2006/relationships/image" Target="../media/image6.png"/><Relationship Id="rId10" Type="http://schemas.openxmlformats.org/officeDocument/2006/relationships/tags" Target="../tags/tag92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95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94.xml"/><Relationship Id="rId14" Type="http://schemas.openxmlformats.org/officeDocument/2006/relationships/notesSlide" Target="../notesSlides/notesSlide2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97.xml"/><Relationship Id="rId11" Type="http://schemas.openxmlformats.org/officeDocument/2006/relationships/image" Target="../media/image6.png"/><Relationship Id="rId10" Type="http://schemas.openxmlformats.org/officeDocument/2006/relationships/tags" Target="../tags/tag96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99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98.xml"/><Relationship Id="rId14" Type="http://schemas.openxmlformats.org/officeDocument/2006/relationships/notesSlide" Target="../notesSlides/notesSlide2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01.xml"/><Relationship Id="rId11" Type="http://schemas.openxmlformats.org/officeDocument/2006/relationships/image" Target="../media/image6.png"/><Relationship Id="rId10" Type="http://schemas.openxmlformats.org/officeDocument/2006/relationships/tags" Target="../tags/tag100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03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02.xml"/><Relationship Id="rId14" Type="http://schemas.openxmlformats.org/officeDocument/2006/relationships/notesSlide" Target="../notesSlides/notesSlide24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0.png"/><Relationship Id="rId11" Type="http://schemas.openxmlformats.org/officeDocument/2006/relationships/image" Target="../media/image6.png"/><Relationship Id="rId10" Type="http://schemas.openxmlformats.org/officeDocument/2006/relationships/tags" Target="../tags/tag104.xml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06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05.xml"/><Relationship Id="rId16" Type="http://schemas.openxmlformats.org/officeDocument/2006/relationships/notesSlide" Target="../notesSlides/notesSlide2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09.xml"/><Relationship Id="rId13" Type="http://schemas.openxmlformats.org/officeDocument/2006/relationships/image" Target="../media/image31.png"/><Relationship Id="rId12" Type="http://schemas.openxmlformats.org/officeDocument/2006/relationships/tags" Target="../tags/tag108.xml"/><Relationship Id="rId11" Type="http://schemas.openxmlformats.org/officeDocument/2006/relationships/image" Target="../media/image6.png"/><Relationship Id="rId10" Type="http://schemas.openxmlformats.org/officeDocument/2006/relationships/tags" Target="../tags/tag107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11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10.xml"/><Relationship Id="rId16" Type="http://schemas.openxmlformats.org/officeDocument/2006/relationships/notesSlide" Target="../notesSlides/notesSlide2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14.xml"/><Relationship Id="rId13" Type="http://schemas.openxmlformats.org/officeDocument/2006/relationships/image" Target="../media/image32.png"/><Relationship Id="rId12" Type="http://schemas.openxmlformats.org/officeDocument/2006/relationships/tags" Target="../tags/tag113.xml"/><Relationship Id="rId11" Type="http://schemas.openxmlformats.org/officeDocument/2006/relationships/image" Target="../media/image6.png"/><Relationship Id="rId10" Type="http://schemas.openxmlformats.org/officeDocument/2006/relationships/tags" Target="../tags/tag112.xml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16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15.xml"/><Relationship Id="rId14" Type="http://schemas.openxmlformats.org/officeDocument/2006/relationships/notesSlide" Target="../notesSlides/notesSlide27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18.xml"/><Relationship Id="rId11" Type="http://schemas.openxmlformats.org/officeDocument/2006/relationships/image" Target="../media/image6.png"/><Relationship Id="rId10" Type="http://schemas.openxmlformats.org/officeDocument/2006/relationships/tags" Target="../tags/tag117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20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notesSlide" Target="../notesSlides/notesSlide28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34.png"/><Relationship Id="rId2" Type="http://schemas.openxmlformats.org/officeDocument/2006/relationships/tags" Target="../tags/tag119.xml"/><Relationship Id="rId19" Type="http://schemas.openxmlformats.org/officeDocument/2006/relationships/tags" Target="../tags/tag128.xml"/><Relationship Id="rId18" Type="http://schemas.openxmlformats.org/officeDocument/2006/relationships/image" Target="../media/image33.png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image" Target="../media/image6.png"/><Relationship Id="rId10" Type="http://schemas.openxmlformats.org/officeDocument/2006/relationships/tags" Target="../tags/tag121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image" Target="../media/image8.png"/><Relationship Id="rId6" Type="http://schemas.openxmlformats.org/officeDocument/2006/relationships/tags" Target="../tags/tag129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29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9.png"/><Relationship Id="rId13" Type="http://schemas.openxmlformats.org/officeDocument/2006/relationships/tags" Target="../tags/tag134.xml"/><Relationship Id="rId12" Type="http://schemas.openxmlformats.org/officeDocument/2006/relationships/image" Target="../media/image3.png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7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0.xml"/><Relationship Id="rId11" Type="http://schemas.openxmlformats.org/officeDocument/2006/relationships/image" Target="../media/image6.png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3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2.xml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5.xml"/><Relationship Id="rId11" Type="http://schemas.openxmlformats.org/officeDocument/2006/relationships/image" Target="../media/image6.png"/><Relationship Id="rId10" Type="http://schemas.openxmlformats.org/officeDocument/2006/relationships/tags" Target="../tags/tag14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7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20.xml"/><Relationship Id="rId13" Type="http://schemas.openxmlformats.org/officeDocument/2006/relationships/image" Target="../media/image11.png"/><Relationship Id="rId12" Type="http://schemas.openxmlformats.org/officeDocument/2006/relationships/tags" Target="../tags/tag19.xml"/><Relationship Id="rId11" Type="http://schemas.openxmlformats.org/officeDocument/2006/relationships/image" Target="../media/image6.png"/><Relationship Id="rId10" Type="http://schemas.openxmlformats.org/officeDocument/2006/relationships/tags" Target="../tags/tag18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22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8" Type="http://schemas.openxmlformats.org/officeDocument/2006/relationships/notesSlide" Target="../notesSlides/notesSlide8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.xml"/><Relationship Id="rId15" Type="http://schemas.openxmlformats.org/officeDocument/2006/relationships/image" Target="../media/image13.png"/><Relationship Id="rId14" Type="http://schemas.openxmlformats.org/officeDocument/2006/relationships/tags" Target="../tags/tag25.xml"/><Relationship Id="rId13" Type="http://schemas.openxmlformats.org/officeDocument/2006/relationships/image" Target="../media/image12.png"/><Relationship Id="rId12" Type="http://schemas.openxmlformats.org/officeDocument/2006/relationships/tags" Target="../tags/tag24.xml"/><Relationship Id="rId11" Type="http://schemas.openxmlformats.org/officeDocument/2006/relationships/image" Target="../media/image6.png"/><Relationship Id="rId10" Type="http://schemas.openxmlformats.org/officeDocument/2006/relationships/tags" Target="../tags/tag23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28.xml"/><Relationship Id="rId7" Type="http://schemas.openxmlformats.org/officeDocument/2006/relationships/image" Target="../media/image8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27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31.xml"/><Relationship Id="rId13" Type="http://schemas.openxmlformats.org/officeDocument/2006/relationships/image" Target="../media/image14.png"/><Relationship Id="rId12" Type="http://schemas.openxmlformats.org/officeDocument/2006/relationships/tags" Target="../tags/tag30.xml"/><Relationship Id="rId11" Type="http://schemas.openxmlformats.org/officeDocument/2006/relationships/image" Target="../media/image6.png"/><Relationship Id="rId10" Type="http://schemas.openxmlformats.org/officeDocument/2006/relationships/tags" Target="../tags/tag2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资源 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585210" y="3236595"/>
            <a:ext cx="5306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LDPC</a:t>
            </a:r>
            <a:r>
              <a:rPr kumimoji="1" lang="zh-CN" altLang="en-US" sz="4000" b="1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编解码</a:t>
            </a:r>
            <a:r>
              <a:rPr kumimoji="1" lang="zh-CN" altLang="en-US" sz="4000" b="1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</a:rPr>
              <a:t>模块设计</a:t>
            </a:r>
            <a:endParaRPr kumimoji="1" lang="zh-CN" altLang="en-US" sz="4000" b="1" dirty="0">
              <a:gradFill>
                <a:gsLst>
                  <a:gs pos="0">
                    <a:schemeClr val="bg1"/>
                  </a:gs>
                  <a:gs pos="100000">
                    <a:srgbClr val="6AB2E7"/>
                  </a:gs>
                </a:gsLst>
                <a:lin ang="5400000" scaled="1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hqprint"/>
          <a:stretch>
            <a:fillRect/>
          </a:stretch>
        </p:blipFill>
        <p:spPr>
          <a:xfrm>
            <a:off x="2171065" y="1362710"/>
            <a:ext cx="3481070" cy="84328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 rot="0">
            <a:off x="5817870" y="1362710"/>
            <a:ext cx="5178425" cy="765810"/>
            <a:chOff x="8784" y="2840"/>
            <a:chExt cx="9188" cy="1434"/>
          </a:xfrm>
        </p:grpSpPr>
        <p:pic>
          <p:nvPicPr>
            <p:cNvPr id="13" name="图片 12" descr="标题"/>
            <p:cNvPicPr>
              <a:picLocks noChangeAspect="1"/>
            </p:cNvPicPr>
            <p:nvPr/>
          </p:nvPicPr>
          <p:blipFill>
            <a:blip r:embed="rId4"/>
            <a:srcRect l="22645" t="-6469" r="16273" b="62423"/>
            <a:stretch>
              <a:fillRect/>
            </a:stretch>
          </p:blipFill>
          <p:spPr>
            <a:xfrm>
              <a:off x="8784" y="2840"/>
              <a:ext cx="5454" cy="640"/>
            </a:xfrm>
            <a:prstGeom prst="rect">
              <a:avLst/>
            </a:prstGeom>
          </p:spPr>
        </p:pic>
        <p:pic>
          <p:nvPicPr>
            <p:cNvPr id="14" name="图片 13" descr="标题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"/>
            <a:srcRect t="45354"/>
            <a:stretch>
              <a:fillRect/>
            </a:stretch>
          </p:blipFill>
          <p:spPr>
            <a:xfrm>
              <a:off x="9043" y="3480"/>
              <a:ext cx="8929" cy="794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-688975" y="4283075"/>
            <a:ext cx="12967970" cy="2659380"/>
            <a:chOff x="-1085" y="6745"/>
            <a:chExt cx="20422" cy="4188"/>
          </a:xfrm>
        </p:grpSpPr>
        <p:pic>
          <p:nvPicPr>
            <p:cNvPr id="11" name="图片 10" descr="资源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085" y="6745"/>
              <a:ext cx="6962" cy="4115"/>
            </a:xfrm>
            <a:prstGeom prst="rect">
              <a:avLst/>
            </a:prstGeom>
          </p:spPr>
        </p:pic>
        <p:pic>
          <p:nvPicPr>
            <p:cNvPr id="12" name="图片 11" descr="资源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15" y="6975"/>
              <a:ext cx="6122" cy="3958"/>
            </a:xfrm>
            <a:prstGeom prst="rect">
              <a:avLst/>
            </a:prstGeom>
          </p:spPr>
        </p:pic>
        <p:pic>
          <p:nvPicPr>
            <p:cNvPr id="21" name="图片 20" descr="资源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8" y="8940"/>
              <a:ext cx="7017" cy="1920"/>
            </a:xfrm>
            <a:prstGeom prst="rect">
              <a:avLst/>
            </a:prstGeom>
          </p:spPr>
        </p:pic>
      </p:grpSp>
      <p:pic>
        <p:nvPicPr>
          <p:cNvPr id="23" name="图片 22" descr="资源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844165" y="5086985"/>
            <a:ext cx="661670" cy="1700530"/>
          </a:xfrm>
          <a:prstGeom prst="rect">
            <a:avLst/>
          </a:prstGeom>
        </p:spPr>
      </p:pic>
      <p:pic>
        <p:nvPicPr>
          <p:cNvPr id="24" name="图片 23" descr="资源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567420" y="5412105"/>
            <a:ext cx="534670" cy="13754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16550" y="4754245"/>
            <a:ext cx="1290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火锅队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75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2801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effectLst/>
                <a:sym typeface="+mn-ea"/>
              </a:rPr>
              <a:t>4 </a:t>
            </a:r>
            <a:r>
              <a:rPr lang="zh-CN" altLang="en-US" sz="2400" b="1" dirty="0">
                <a:effectLst/>
                <a:sym typeface="+mn-ea"/>
              </a:rPr>
              <a:t>硬件设计架构</a:t>
            </a:r>
            <a:endParaRPr lang="en-US" altLang="zh-CN" sz="2400" b="1" dirty="0">
              <a:effectLst/>
            </a:endParaRPr>
          </a:p>
          <a:p>
            <a:r>
              <a:rPr lang="zh-CN" altLang="en-US" sz="2400" dirty="0">
                <a:sym typeface="+mn-ea"/>
              </a:rPr>
              <a:t>下面是对应于上面的数学表达的硬件实现示意图。</a:t>
            </a:r>
            <a:endParaRPr lang="zh-CN" altLang="en-US" sz="2000"/>
          </a:p>
        </p:txBody>
      </p:sp>
      <p:pic>
        <p:nvPicPr>
          <p:cNvPr id="10" name="图片 9" descr="BT(X{F2NWCNQ2(N%@C1VGWN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53160" y="1677035"/>
            <a:ext cx="4755515" cy="38671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240780" y="1836420"/>
            <a:ext cx="51435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encoder </a:t>
            </a:r>
            <a:r>
              <a:rPr lang="zh-CN" altLang="en-US" dirty="0">
                <a:sym typeface="+mn-ea"/>
              </a:rPr>
              <a:t>部分设计提供两个文件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分别是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ym typeface="+mn-ea"/>
              </a:rPr>
              <a:t>LDPC_encoder_tb.v</a:t>
            </a:r>
            <a:r>
              <a:rPr lang="en-US" altLang="zh-CN" dirty="0">
                <a:sym typeface="+mn-ea"/>
              </a:rPr>
              <a:t> (</a:t>
            </a:r>
            <a:r>
              <a:rPr lang="zh-CN" altLang="en-US" dirty="0">
                <a:sym typeface="+mn-ea"/>
              </a:rPr>
              <a:t>测试顶层文件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ym typeface="+mn-ea"/>
              </a:rPr>
              <a:t>LDPC_encoder.v</a:t>
            </a:r>
            <a:r>
              <a:rPr lang="en-US" altLang="zh-CN" dirty="0">
                <a:sym typeface="+mn-ea"/>
              </a:rPr>
              <a:t> (</a:t>
            </a:r>
            <a:r>
              <a:rPr lang="zh-CN" altLang="en-US" dirty="0">
                <a:sym typeface="+mn-ea"/>
              </a:rPr>
              <a:t>顶层文件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ym typeface="+mn-ea"/>
              </a:rPr>
              <a:t>Au_Bp1.v 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这个文件实现了 </a:t>
            </a:r>
            <a:r>
              <a:rPr lang="en-US" altLang="zh-CN" dirty="0">
                <a:sym typeface="+mn-ea"/>
              </a:rPr>
              <a:t>p1</a:t>
            </a:r>
            <a:r>
              <a:rPr lang="zh-CN" altLang="en-US" dirty="0">
                <a:sym typeface="+mn-ea"/>
              </a:rPr>
              <a:t>的计算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以及 </a:t>
            </a:r>
            <a:r>
              <a:rPr lang="en-US" altLang="zh-CN" dirty="0">
                <a:sym typeface="+mn-ea"/>
              </a:rPr>
              <a:t>As’+Bp1 </a:t>
            </a:r>
            <a:r>
              <a:rPr lang="zh-CN" altLang="en-US" dirty="0">
                <a:sym typeface="+mn-ea"/>
              </a:rPr>
              <a:t>的计算</a:t>
            </a:r>
            <a:r>
              <a:rPr lang="en-US" altLang="zh-CN" dirty="0">
                <a:sym typeface="+mn-ea"/>
              </a:rPr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ym typeface="+mn-ea"/>
              </a:rPr>
              <a:t>T_aubp1.v </a:t>
            </a:r>
            <a:r>
              <a:rPr lang="en-US" altLang="zh-CN" dirty="0">
                <a:sym typeface="+mn-ea"/>
              </a:rPr>
              <a:t>(</a:t>
            </a:r>
            <a:r>
              <a:rPr lang="zh-CN" altLang="en-US" dirty="0">
                <a:sym typeface="+mn-ea"/>
              </a:rPr>
              <a:t>这个文件实现了</a:t>
            </a:r>
            <a:r>
              <a:rPr lang="en-US" altLang="zh-CN" dirty="0">
                <a:sym typeface="+mn-ea"/>
              </a:rPr>
              <a:t>T</a:t>
            </a:r>
            <a:r>
              <a:rPr lang="zh-CN" altLang="en-US" dirty="0">
                <a:sym typeface="+mn-ea"/>
              </a:rPr>
              <a:t>矩阵回代算法</a:t>
            </a:r>
            <a:r>
              <a:rPr lang="en-US" altLang="zh-CN" dirty="0">
                <a:sym typeface="+mn-ea"/>
              </a:rPr>
              <a:t>,</a:t>
            </a:r>
            <a:r>
              <a:rPr lang="zh-CN" altLang="en-US" dirty="0">
                <a:sym typeface="+mn-ea"/>
              </a:rPr>
              <a:t>计算了</a:t>
            </a:r>
            <a:r>
              <a:rPr lang="en-US" altLang="zh-CN" dirty="0">
                <a:sym typeface="+mn-ea"/>
              </a:rPr>
              <a:t>p2)</a:t>
            </a:r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68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28014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>
                <a:effectLst/>
                <a:sym typeface="+mn-ea"/>
              </a:rPr>
              <a:t>1.</a:t>
            </a:r>
            <a:r>
              <a:rPr lang="zh-CN" altLang="en-US" b="1" dirty="0">
                <a:effectLst/>
                <a:sym typeface="+mn-ea"/>
              </a:rPr>
              <a:t>在提升吞吐量方面使用了流水线</a:t>
            </a:r>
            <a:endParaRPr lang="en-US" altLang="zh-CN" b="1" dirty="0">
              <a:effectLst/>
            </a:endParaRPr>
          </a:p>
          <a:p>
            <a:r>
              <a:rPr lang="zh-CN" altLang="en-US" dirty="0">
                <a:sym typeface="+mn-ea"/>
              </a:rPr>
              <a:t>在计算 </a:t>
            </a:r>
            <a:r>
              <a:rPr lang="en-US" altLang="zh-CN" dirty="0">
                <a:sym typeface="+mn-ea"/>
              </a:rPr>
              <a:t>As’+Bp1 </a:t>
            </a:r>
            <a:r>
              <a:rPr lang="zh-CN" altLang="en-US" dirty="0">
                <a:sym typeface="+mn-ea"/>
              </a:rPr>
              <a:t>的时候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每计算出一个数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可以立刻将这个数给到</a:t>
            </a:r>
            <a:r>
              <a:rPr lang="en-US" altLang="zh-CN" dirty="0">
                <a:sym typeface="+mn-ea"/>
              </a:rPr>
              <a:t>T</a:t>
            </a:r>
            <a:r>
              <a:rPr lang="zh-CN" altLang="en-US" dirty="0">
                <a:sym typeface="+mn-ea"/>
              </a:rPr>
              <a:t>矩阵的回代算法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实现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级流水线。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由于流水线结构的存在</a:t>
            </a:r>
            <a:r>
              <a:rPr lang="en-US" altLang="zh-CN" dirty="0">
                <a:sym typeface="+mn-ea"/>
              </a:rPr>
              <a:t>, 325</a:t>
            </a:r>
            <a:r>
              <a:rPr lang="zh-CN" altLang="en-US" dirty="0">
                <a:sym typeface="+mn-ea"/>
              </a:rPr>
              <a:t>个周期就可以同时计算完</a:t>
            </a:r>
            <a:r>
              <a:rPr lang="en-US" altLang="zh-CN" dirty="0">
                <a:sym typeface="+mn-ea"/>
              </a:rPr>
              <a:t>p2. </a:t>
            </a:r>
            <a:r>
              <a:rPr lang="zh-CN" altLang="en-US" dirty="0">
                <a:sym typeface="+mn-ea"/>
              </a:rPr>
              <a:t>这样对于一个</a:t>
            </a:r>
            <a:r>
              <a:rPr lang="en-US" altLang="zh-CN" dirty="0">
                <a:sym typeface="+mn-ea"/>
              </a:rPr>
              <a:t>1659</a:t>
            </a:r>
            <a:r>
              <a:rPr lang="zh-CN" altLang="en-US" dirty="0">
                <a:sym typeface="+mn-ea"/>
              </a:rPr>
              <a:t>位的信息序列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只需要约</a:t>
            </a:r>
            <a:r>
              <a:rPr lang="en-US" altLang="zh-CN" dirty="0">
                <a:sym typeface="+mn-ea"/>
              </a:rPr>
              <a:t>330</a:t>
            </a:r>
            <a:r>
              <a:rPr lang="zh-CN" altLang="en-US" dirty="0">
                <a:sym typeface="+mn-ea"/>
              </a:rPr>
              <a:t>个周期就可以计算得到编码码字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。</a:t>
            </a:r>
            <a:r>
              <a:rPr lang="zh-CN" altLang="en-US" dirty="0">
                <a:sym typeface="+mn-ea"/>
              </a:rPr>
              <a:t>吞吐量达到了</a:t>
            </a:r>
            <a:r>
              <a:rPr lang="en-US" altLang="zh-CN" dirty="0">
                <a:sym typeface="+mn-ea"/>
              </a:rPr>
              <a:t>502Mbps </a:t>
            </a:r>
            <a:r>
              <a:rPr lang="zh-CN" altLang="en-US" dirty="0">
                <a:sym typeface="+mn-ea"/>
              </a:rPr>
              <a:t>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en-US" altLang="zh-CN" b="1" dirty="0">
                <a:sym typeface="+mn-ea"/>
              </a:rPr>
              <a:t>2. </a:t>
            </a:r>
            <a:r>
              <a:rPr lang="zh-CN" altLang="en-US" b="1" dirty="0">
                <a:effectLst/>
                <a:sym typeface="+mn-ea"/>
              </a:rPr>
              <a:t>在减小面积方面</a:t>
            </a:r>
            <a:endParaRPr lang="en-US" altLang="zh-CN" b="1" dirty="0">
              <a:effectLst/>
            </a:endParaRPr>
          </a:p>
          <a:p>
            <a:r>
              <a:rPr lang="zh-CN" altLang="en-US" dirty="0">
                <a:sym typeface="+mn-ea"/>
              </a:rPr>
              <a:t>通过使用内置的</a:t>
            </a:r>
            <a:r>
              <a:rPr lang="en-US" altLang="zh-CN" dirty="0">
                <a:sym typeface="+mn-ea"/>
              </a:rPr>
              <a:t>ROM IP</a:t>
            </a:r>
            <a:r>
              <a:rPr lang="zh-CN" altLang="en-US" dirty="0">
                <a:sym typeface="+mn-ea"/>
              </a:rPr>
              <a:t>来存储</a:t>
            </a:r>
            <a:r>
              <a:rPr lang="en-US" altLang="zh-CN" dirty="0">
                <a:sym typeface="+mn-ea"/>
              </a:rPr>
              <a:t>A</a:t>
            </a:r>
            <a:r>
              <a:rPr lang="zh-CN" altLang="en-US" dirty="0">
                <a:sym typeface="+mn-ea"/>
              </a:rPr>
              <a:t>矩阵和</a:t>
            </a:r>
            <a:r>
              <a:rPr lang="en-US" altLang="zh-CN" dirty="0">
                <a:sym typeface="+mn-ea"/>
              </a:rPr>
              <a:t>T</a:t>
            </a:r>
            <a:r>
              <a:rPr lang="zh-CN" altLang="en-US" dirty="0">
                <a:sym typeface="+mn-ea"/>
              </a:rPr>
              <a:t>矩阵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充分利用了</a:t>
            </a:r>
            <a:r>
              <a:rPr lang="en-US" altLang="zh-CN" dirty="0">
                <a:sym typeface="+mn-ea"/>
              </a:rPr>
              <a:t>FPGA</a:t>
            </a:r>
            <a:r>
              <a:rPr lang="zh-CN" altLang="en-US" dirty="0">
                <a:sym typeface="+mn-ea"/>
              </a:rPr>
              <a:t>的 </a:t>
            </a:r>
            <a:r>
              <a:rPr lang="en-US" altLang="zh-CN" dirty="0">
                <a:sym typeface="+mn-ea"/>
              </a:rPr>
              <a:t>Block RAM</a:t>
            </a:r>
            <a:r>
              <a:rPr lang="zh-CN" altLang="en-US" dirty="0">
                <a:sym typeface="+mn-ea"/>
              </a:rPr>
              <a:t>资源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减小了</a:t>
            </a:r>
            <a:r>
              <a:rPr lang="en-US" altLang="zh-CN" dirty="0">
                <a:sym typeface="+mn-ea"/>
              </a:rPr>
              <a:t>LUT</a:t>
            </a:r>
            <a:r>
              <a:rPr lang="zh-CN" altLang="en-US" dirty="0">
                <a:sym typeface="+mn-ea"/>
              </a:rPr>
              <a:t>资源和</a:t>
            </a:r>
            <a:r>
              <a:rPr lang="en-US" altLang="zh-CN" dirty="0">
                <a:sym typeface="+mn-ea"/>
              </a:rPr>
              <a:t>FF</a:t>
            </a:r>
            <a:r>
              <a:rPr lang="zh-CN" altLang="en-US" dirty="0">
                <a:sym typeface="+mn-ea"/>
              </a:rPr>
              <a:t>资源的消耗。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>
                <a:sym typeface="+mn-ea"/>
              </a:rPr>
              <a:t>3. </a:t>
            </a:r>
            <a:r>
              <a:rPr lang="zh-CN" altLang="en-US" b="1" dirty="0">
                <a:effectLst/>
                <a:sym typeface="+mn-ea"/>
              </a:rPr>
              <a:t>在降低功耗方面</a:t>
            </a:r>
            <a:endParaRPr lang="en-US" altLang="zh-CN" dirty="0"/>
          </a:p>
          <a:p>
            <a:r>
              <a:rPr lang="zh-CN" altLang="en-US" dirty="0">
                <a:sym typeface="+mn-ea"/>
              </a:rPr>
              <a:t>合理使用组合逻辑和时序逻辑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降低信号的反转</a:t>
            </a:r>
            <a:r>
              <a:rPr lang="en-US" altLang="zh-CN" dirty="0">
                <a:sym typeface="+mn-ea"/>
              </a:rPr>
              <a:t>, </a:t>
            </a:r>
            <a:r>
              <a:rPr lang="zh-CN" altLang="en-US" dirty="0">
                <a:sym typeface="+mn-ea"/>
              </a:rPr>
              <a:t>达到了部分降低功耗的效果。</a:t>
            </a:r>
            <a:endParaRPr lang="en-US" altLang="zh-CN" dirty="0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二、创新</a:t>
            </a:r>
            <a:r>
              <a:rPr lang="zh-CN" altLang="en-US" sz="2800" b="1">
                <a:solidFill>
                  <a:schemeClr val="bg1"/>
                </a:solidFill>
              </a:rPr>
              <a:t>创意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779905" y="3844290"/>
            <a:ext cx="3467735" cy="180911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439785" y="2762250"/>
            <a:ext cx="3193415" cy="23202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21330" y="5739130"/>
            <a:ext cx="5901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注：工具版本: vivado2022.2</a:t>
            </a:r>
            <a:endParaRPr lang="zh-CN" altLang="en-US"/>
          </a:p>
          <a:p>
            <a:r>
              <a:rPr lang="en-US" altLang="zh-CN"/>
              <a:t>       family: Artix-7 device: xc7a35tftg256-1</a:t>
            </a:r>
            <a:endParaRPr lang="en-US" altLang="zh-CN"/>
          </a:p>
        </p:txBody>
      </p:sp>
    </p:spTree>
  </p:cSld>
  <p:clrMapOvr>
    <a:masterClrMapping/>
  </p:clrMapOvr>
  <p:transition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2801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effectLst/>
                <a:sym typeface="+mn-ea"/>
              </a:rPr>
              <a:t>编码仿真波形</a:t>
            </a:r>
            <a:r>
              <a:rPr lang="en-US" altLang="zh-CN" sz="2400" b="1" dirty="0">
                <a:effectLst/>
                <a:sym typeface="+mn-ea"/>
              </a:rPr>
              <a:t>:</a:t>
            </a:r>
            <a:endParaRPr lang="en-US" altLang="zh-CN" sz="2400" b="1" dirty="0">
              <a:effectLst/>
            </a:endParaRPr>
          </a:p>
          <a:p>
            <a:endParaRPr lang="zh-CN" altLang="en-US" sz="2000"/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三、功能/性能演示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1" name="图片 10" descr="完整波形截图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265" y="1302385"/>
            <a:ext cx="10872470" cy="4644390"/>
          </a:xfrm>
          <a:prstGeom prst="rect">
            <a:avLst/>
          </a:prstGeom>
        </p:spPr>
      </p:pic>
    </p:spTree>
  </p:cSld>
  <p:clrMapOvr>
    <a:masterClrMapping/>
  </p:clrMapOvr>
  <p:transition advTm="557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dirty="0">
                <a:sym typeface="+mn-ea"/>
              </a:rPr>
              <a:t>这是输入的测试信息矢量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28014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effectLst/>
                <a:sym typeface="+mn-ea"/>
              </a:rPr>
              <a:t>测试数据</a:t>
            </a:r>
            <a:r>
              <a:rPr lang="en-US" altLang="zh-CN" sz="2400" b="1" dirty="0">
                <a:effectLst/>
                <a:sym typeface="+mn-ea"/>
              </a:rPr>
              <a:t>:</a:t>
            </a:r>
            <a:endParaRPr lang="en-US" altLang="zh-CN" sz="2400" b="1" dirty="0">
              <a:effectLst/>
            </a:endParaRPr>
          </a:p>
          <a:p>
            <a:r>
              <a:rPr lang="zh-CN" altLang="en-US" sz="2400" dirty="0">
                <a:sym typeface="+mn-ea"/>
              </a:rPr>
              <a:t>本次测试使用了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个信息矢量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对仿真的输出于</a:t>
            </a:r>
            <a:r>
              <a:rPr lang="en-US" altLang="zh-CN" sz="2400" dirty="0" err="1">
                <a:sym typeface="+mn-ea"/>
              </a:rPr>
              <a:t>matlab</a:t>
            </a:r>
            <a:r>
              <a:rPr lang="zh-CN" altLang="en-US" sz="2400" dirty="0">
                <a:sym typeface="+mn-ea"/>
              </a:rPr>
              <a:t>仿真输出进行比较完全一致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下面是输入和输出的部分打印图片</a:t>
            </a:r>
            <a:endParaRPr lang="en-US" altLang="zh-CN" sz="2400" dirty="0"/>
          </a:p>
          <a:p>
            <a:endParaRPr lang="zh-CN" altLang="en-US" sz="20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36345" y="2190750"/>
            <a:ext cx="7934960" cy="15151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236345" y="3883792"/>
            <a:ext cx="6180356" cy="2377646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9459942" y="2402241"/>
            <a:ext cx="1178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这是输入的测试信息矢量</a:t>
            </a:r>
            <a:endParaRPr lang="zh-CN" altLang="en-US" dirty="0"/>
          </a:p>
        </p:txBody>
      </p:sp>
      <p:sp>
        <p:nvSpPr>
          <p:cNvPr id="15" name="文本框 14"/>
          <p:cNvSpPr txBox="1"/>
          <p:nvPr>
            <p:custDataLst>
              <p:tags r:id="rId17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三、功能/性能演示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557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26365" y="5047615"/>
            <a:ext cx="4186555" cy="1810385"/>
            <a:chOff x="-188" y="8914"/>
            <a:chExt cx="5480" cy="1885"/>
          </a:xfrm>
        </p:grpSpPr>
        <p:pic>
          <p:nvPicPr>
            <p:cNvPr id="11" name="图片 10" descr="资源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12" name="图片 11" descr="资源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336550" y="265430"/>
            <a:ext cx="11527790" cy="500380"/>
            <a:chOff x="530" y="418"/>
            <a:chExt cx="18154" cy="78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hqprint"/>
            <a:stretch>
              <a:fillRect/>
            </a:stretch>
          </p:blipFill>
          <p:spPr>
            <a:xfrm>
              <a:off x="530" y="418"/>
              <a:ext cx="3258" cy="789"/>
            </a:xfrm>
            <a:prstGeom prst="rect">
              <a:avLst/>
            </a:prstGeom>
          </p:spPr>
        </p:pic>
        <p:pic>
          <p:nvPicPr>
            <p:cNvPr id="5" name="图片 4" descr="hk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24" y="418"/>
              <a:ext cx="2760" cy="665"/>
            </a:xfrm>
            <a:prstGeom prst="rect">
              <a:avLst/>
            </a:prstGeom>
          </p:spPr>
        </p:pic>
      </p:grpSp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8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09695" y="2916555"/>
            <a:ext cx="4093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400">
                <a:solidFill>
                  <a:schemeClr val="bg1"/>
                </a:solidFill>
              </a:rPr>
              <a:t>LDPC</a:t>
            </a:r>
            <a:r>
              <a:rPr lang="zh-CN" altLang="en-US" sz="5400">
                <a:solidFill>
                  <a:schemeClr val="bg1"/>
                </a:solidFill>
              </a:rPr>
              <a:t>解码器</a:t>
            </a:r>
            <a:endParaRPr lang="zh-CN" altLang="en-US" sz="5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369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01015" y="754380"/>
            <a:ext cx="111817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1 </a:t>
            </a:r>
            <a:r>
              <a:rPr lang="zh-CN" altLang="en-US" sz="2400" b="1"/>
              <a:t>基本原理</a:t>
            </a:r>
            <a:endParaRPr lang="zh-CN" alt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和积算法是一种软决策消息传递算法，它的消息表示每个决策的概率。</a:t>
            </a:r>
            <a:endParaRPr lang="zh-CN" alt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和积算法将每个接收比特的概率作为输入，输入比特概率被称为接收比特的先验概率；解码器返回的</a:t>
            </a:r>
            <a:r>
              <a:rPr lang="zh-CN" altLang="en-US">
                <a:sym typeface="+mn-ea"/>
              </a:rPr>
              <a:t>比特概率称为后验概率。在和积解码下，这些概率表示为对数似然比</a:t>
            </a:r>
            <a:endParaRPr lang="zh-CN" altLang="en-US">
              <a:sym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在和积解码中，</a:t>
            </a:r>
            <a:r>
              <a:rPr lang="zh-CN" altLang="en-US">
                <a:sym typeface="+mn-ea"/>
              </a:rPr>
              <a:t>E</a:t>
            </a:r>
            <a:r>
              <a:rPr lang="zh-CN" altLang="en-US" baseline="-25000">
                <a:sym typeface="+mn-ea"/>
              </a:rPr>
              <a:t>j,i</a:t>
            </a:r>
            <a:r>
              <a:rPr lang="zh-CN" altLang="en-US">
                <a:sym typeface="+mn-ea"/>
              </a:rPr>
              <a:t>是</a:t>
            </a:r>
            <a:r>
              <a:rPr lang="zh-CN" altLang="en-US"/>
              <a:t>从校验节点j到变量节点i的外部消息，是变量节点i</a:t>
            </a:r>
            <a:r>
              <a:rPr lang="zh-CN" altLang="en-US"/>
              <a:t>使奇偶校验j满足的概率的LLR。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每个变量节点都可以访问输入的先验LLR</a:t>
            </a:r>
            <a:r>
              <a:rPr lang="en-US" altLang="zh-CN"/>
              <a:t> </a:t>
            </a:r>
            <a:r>
              <a:rPr lang="zh-CN" altLang="en-US"/>
              <a:t>r</a:t>
            </a:r>
            <a:r>
              <a:rPr lang="zh-CN" altLang="en-US" baseline="-25000"/>
              <a:t>i</a:t>
            </a:r>
            <a:r>
              <a:rPr lang="zh-CN" altLang="en-US"/>
              <a:t>，</a:t>
            </a:r>
            <a:r>
              <a:rPr lang="zh-CN" altLang="en-US"/>
              <a:t>和来自每个连接的校验节点的LLR。第i位的总LLR是这些LLR之和。</a:t>
            </a: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但是，从变量节点发送到校验节点的消息</a:t>
            </a:r>
            <a:r>
              <a:rPr lang="zh-CN" altLang="en-US">
                <a:sym typeface="+mn-ea"/>
              </a:rPr>
              <a:t>M</a:t>
            </a:r>
            <a:r>
              <a:rPr lang="zh-CN" altLang="en-US" baseline="-25000">
                <a:sym typeface="+mn-ea"/>
              </a:rPr>
              <a:t>j,i</a:t>
            </a:r>
            <a:r>
              <a:rPr lang="zh-CN" altLang="en-US"/>
              <a:t>并不是每个位的完整LLR值。为了避免向每个校验节点返回已经存在的信息，从第i个变量节点到第j个校验节点的消息为(</a:t>
            </a:r>
            <a:r>
              <a:rPr lang="en-US" altLang="zh-CN"/>
              <a:t>3</a:t>
            </a:r>
            <a:r>
              <a:rPr lang="zh-CN" altLang="en-US"/>
              <a:t>)中的和，不包含刚刚从第j位</a:t>
            </a:r>
            <a:r>
              <a:rPr lang="zh-CN" altLang="en-US"/>
              <a:t>校验节点接收到的分量E</a:t>
            </a:r>
            <a:r>
              <a:rPr lang="zh-CN" altLang="en-US" baseline="-25000"/>
              <a:t>j,i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90480" y="2108835"/>
            <a:ext cx="103187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(2)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 sz="800"/>
          </a:p>
          <a:p>
            <a:r>
              <a:rPr lang="en-US" altLang="zh-CN"/>
              <a:t>(3)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(4)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0525" y="5038725"/>
            <a:ext cx="2195830" cy="1513205"/>
          </a:xfrm>
          <a:prstGeom prst="rect">
            <a:avLst/>
          </a:prstGeom>
        </p:spPr>
      </p:pic>
      <p:pic>
        <p:nvPicPr>
          <p:cNvPr id="27" name="图片 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168265" y="2024380"/>
            <a:ext cx="1750695" cy="4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图片 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278630" y="2814320"/>
            <a:ext cx="3644265" cy="5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4768850" y="3864610"/>
            <a:ext cx="2550795" cy="448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4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956810" y="5238115"/>
            <a:ext cx="2175510" cy="4711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2"/>
    </p:custDataLst>
  </p:cSld>
  <p:clrMapOvr>
    <a:masterClrMapping/>
  </p:clrMapOvr>
  <p:transition advTm="635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24458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1 </a:t>
            </a:r>
            <a:r>
              <a:rPr lang="zh-CN" altLang="en-US" sz="2400" b="1"/>
              <a:t>基本原理</a:t>
            </a:r>
            <a:endParaRPr lang="zh-CN" altLang="en-US" sz="2400" b="1"/>
          </a:p>
          <a:p>
            <a:endParaRPr lang="zh-CN" altLang="en-US" sz="500" b="1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000" b="1">
                <a:sym typeface="+mn-ea"/>
              </a:rPr>
              <a:t>最小和算法</a:t>
            </a:r>
            <a:endParaRPr lang="zh-CN" altLang="en-US" sz="2000" b="1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3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对和积算法化简，即为最小和算法。最小和算法更有利于硬件实现，</a:t>
            </a:r>
            <a:r>
              <a:rPr lang="zh-CN" altLang="en-US">
                <a:sym typeface="+mn-ea"/>
              </a:rPr>
              <a:t>可以降低解码器的实现复杂度。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将和积算法的</a:t>
            </a:r>
            <a:r>
              <a:rPr lang="zh-CN" altLang="en-US">
                <a:sym typeface="+mn-ea"/>
              </a:rPr>
              <a:t>E</a:t>
            </a:r>
            <a:r>
              <a:rPr lang="zh-CN" altLang="en-US" baseline="-25000">
                <a:sym typeface="+mn-ea"/>
              </a:rPr>
              <a:t>j,i</a:t>
            </a:r>
            <a:r>
              <a:rPr lang="zh-CN" altLang="en-US">
                <a:sym typeface="+mn-ea"/>
              </a:rPr>
              <a:t>进行如下修改，其他不变，则为最小和</a:t>
            </a:r>
            <a:r>
              <a:rPr lang="zh-CN" altLang="en-US">
                <a:sym typeface="+mn-ea"/>
              </a:rPr>
              <a:t>算法</a:t>
            </a:r>
            <a:endParaRPr lang="zh-CN" altLang="en-US">
              <a:sym typeface="+mn-ea"/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5730240" y="3274695"/>
            <a:ext cx="246380" cy="4387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303780" y="2701290"/>
            <a:ext cx="1779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和积算法</a:t>
            </a:r>
            <a:r>
              <a:rPr lang="zh-CN" altLang="en-US">
                <a:sym typeface="+mn-ea"/>
              </a:rPr>
              <a:t>的E</a:t>
            </a:r>
            <a:r>
              <a:rPr lang="zh-CN" altLang="en-US" baseline="-25000">
                <a:sym typeface="+mn-ea"/>
              </a:rPr>
              <a:t>j,i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2303780" y="3942080"/>
            <a:ext cx="2048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最小和算法</a:t>
            </a:r>
            <a:r>
              <a:rPr lang="zh-CN" altLang="en-US">
                <a:sym typeface="+mn-ea"/>
              </a:rPr>
              <a:t>的E</a:t>
            </a:r>
            <a:r>
              <a:rPr lang="zh-CN" altLang="en-US" baseline="-25000">
                <a:sym typeface="+mn-ea"/>
              </a:rPr>
              <a:t>j,i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28" name="图片 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109085" y="2663190"/>
            <a:ext cx="368681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5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462780" y="3829050"/>
            <a:ext cx="2781300" cy="5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advTm="29113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</a:t>
            </a:r>
            <a:r>
              <a:rPr lang="zh-CN" altLang="en-US" sz="2400" b="1"/>
              <a:t> 解码器整体框图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598805" y="1122045"/>
            <a:ext cx="10892155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顶层ldpc_decoder共有6个接口，其中有4个输入接口、2个输出接口。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                                                          图1  ldpc_decoder接口示意图</a:t>
            </a:r>
            <a:endParaRPr lang="en-US" altLang="zh-CN"/>
          </a:p>
          <a:p>
            <a:endParaRPr lang="en-US" altLang="zh-CN" sz="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LDPC解码器的整体实现框图如图2所示。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zh-CN"/>
              <a:t>图2 LDPC解码器的整体实现</a:t>
            </a:r>
            <a:endParaRPr lang="en-US" altLang="zh-CN"/>
          </a:p>
        </p:txBody>
      </p:sp>
      <p:pic>
        <p:nvPicPr>
          <p:cNvPr id="19" name="图片 1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952365" y="1434465"/>
            <a:ext cx="1943100" cy="83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272155" y="2926715"/>
            <a:ext cx="5650230" cy="33254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>
            <p:custDataLst>
              <p:tags r:id="rId16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5112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</a:t>
            </a:r>
            <a:r>
              <a:rPr lang="zh-CN" altLang="en-US" sz="2400" b="1"/>
              <a:t> 各模块介绍与具体实现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567690" y="1171575"/>
            <a:ext cx="11160125" cy="4877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顶层ldpc_decoder</a:t>
            </a:r>
            <a:endParaRPr lang="zh-CN" altLang="en-US" sz="2000" b="1"/>
          </a:p>
          <a:p>
            <a:endParaRPr lang="zh-CN" altLang="en-US" sz="300" b="1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）802.3协议下的H和G矩阵分析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本次LDPC码采用802.3协议，G矩阵为1659×1984，H_encoder为325×1984，H_decoder为384×1984。信息位有1659位，校验位有325位。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H_decoder为不规则校验矩阵，每行1的个数不同，有140行在一行内有32个1，有138行在一行内有31个1，有75行在一行内有30个1，有29行在一行内有29个1，有1行在一行内有28个1，有</a:t>
            </a:r>
            <a:r>
              <a:rPr lang="en-US" altLang="zh-CN"/>
              <a:t>1</a:t>
            </a:r>
            <a:r>
              <a:rPr lang="zh-CN" altLang="en-US"/>
              <a:t>行在一行内有27个1；每列1的个数相同，都为6。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 b="1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）定点算法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由题目要求，输入5bit LLR译码数据，可以表示-16~+15的十进制有符号数。根据matlab仿真结果，将加入噪声的编码后数据，乘以</a:t>
            </a:r>
            <a:r>
              <a:rPr lang="en-US" altLang="zh-CN">
                <a:sym typeface="+mn-ea"/>
              </a:rPr>
              <a:t>5</a:t>
            </a:r>
            <a:r>
              <a:rPr lang="zh-CN" altLang="en-US">
                <a:sym typeface="+mn-ea"/>
              </a:rPr>
              <a:t>并取整可以控制输入在5bit内，故将1984个经过上述处理的5bit数据作为LDPC解码模块的输入数据。</a:t>
            </a:r>
            <a:endParaRPr lang="zh-CN" altLang="en-US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）数据存储方式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这里只存H_decoder中1对应位置的数据，0对应位置的数据不存。在解码器中，定义一个二维寄存器“reg [32*D_WID-1:0] lq[383:0];”（其中D_WID=5）用于存储运算过程中二维矩阵的数据，该寄存器每行有（32*D_WID）bits共可以32位5bit数据，[383:0]则对应校验矩阵的</a:t>
            </a:r>
            <a:r>
              <a:rPr lang="zh-CN" altLang="en-US"/>
              <a:t>行数。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58727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</a:t>
            </a:r>
            <a:r>
              <a:rPr lang="zh-CN" altLang="en-US" sz="2400" b="1"/>
              <a:t> 各模块介绍与具体实现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567690" y="1171575"/>
            <a:ext cx="6446520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顶层ldpc_decoder</a:t>
            </a:r>
            <a:endParaRPr lang="zh-CN" altLang="en-US" sz="2000" b="1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/>
              <a:t>（</a:t>
            </a:r>
            <a:r>
              <a:rPr lang="en-US"/>
              <a:t>4</a:t>
            </a:r>
            <a:r>
              <a:t>）状态机与具体实现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/>
              <a:t>       </a:t>
            </a:r>
            <a:r>
              <a:t>解码器采用一个386个状态的状态机，由cnt控制。解码部分状态机如图所示。</a:t>
            </a:r>
          </a:p>
          <a:p>
            <a:pPr indent="0">
              <a:buFont typeface="Arial" panose="020B0604020202020204" pitchFamily="34" charset="0"/>
              <a:buNone/>
            </a:pPr>
          </a:p>
          <a:p>
            <a:pPr indent="0">
              <a:buFont typeface="Arial" panose="020B0604020202020204" pitchFamily="34" charset="0"/>
              <a:buNone/>
            </a:pPr>
          </a:p>
          <a:p>
            <a:pPr indent="0">
              <a:buFont typeface="Arial" panose="020B0604020202020204" pitchFamily="34" charset="0"/>
              <a:buNone/>
            </a:pPr>
          </a:p>
          <a:p>
            <a:pPr indent="0">
              <a:buFont typeface="Arial" panose="020B0604020202020204" pitchFamily="34" charset="0"/>
              <a:buNone/>
            </a:pPr>
          </a:p>
          <a:p>
            <a:pPr indent="0">
              <a:buFont typeface="Arial" panose="020B0604020202020204" pitchFamily="34" charset="0"/>
              <a:buNone/>
            </a:pPr>
          </a:p>
          <a:p>
            <a:pPr indent="0">
              <a:buFont typeface="Arial" panose="020B0604020202020204" pitchFamily="34" charset="0"/>
              <a:buNone/>
            </a:pPr>
          </a:p>
          <a:p>
            <a:pPr indent="0">
              <a:buFont typeface="Arial" panose="020B0604020202020204" pitchFamily="34" charset="0"/>
              <a:buNone/>
            </a:pPr>
          </a:p>
          <a:p>
            <a:pPr indent="0">
              <a:buFont typeface="Arial" panose="020B0604020202020204" pitchFamily="34" charset="0"/>
              <a:buNone/>
            </a:pPr>
          </a:p>
          <a:p>
            <a:pPr indent="0">
              <a:buFont typeface="Arial" panose="020B0604020202020204" pitchFamily="34" charset="0"/>
              <a:buNone/>
            </a:pPr>
          </a:p>
          <a:p>
            <a:pPr indent="0">
              <a:buFont typeface="Arial" panose="020B0604020202020204" pitchFamily="34" charset="0"/>
              <a:buNone/>
            </a:pPr>
            <a:r>
              <a:rPr lang="en-US"/>
              <a:t>                                  </a:t>
            </a:r>
            <a:endParaRPr lang="en-US"/>
          </a:p>
          <a:p>
            <a:pPr indent="0">
              <a:buFont typeface="Arial" panose="020B0604020202020204" pitchFamily="34" charset="0"/>
              <a:buNone/>
            </a:pPr>
            <a:r>
              <a:rPr lang="en-US"/>
              <a:t> </a:t>
            </a:r>
            <a:endParaRPr lang="en-US"/>
          </a:p>
          <a:p>
            <a:pPr indent="0">
              <a:buFont typeface="Arial" panose="020B0604020202020204" pitchFamily="34" charset="0"/>
              <a:buNone/>
            </a:pPr>
            <a:r>
              <a:rPr lang="en-US"/>
              <a:t>                         </a:t>
            </a:r>
            <a:r>
              <a:t>图 </a:t>
            </a:r>
            <a:r>
              <a:rPr>
                <a:sym typeface="+mn-ea"/>
              </a:rPr>
              <a:t>顶层ldpc_decoder的状态机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024370" y="896620"/>
            <a:ext cx="4840605" cy="5286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1">
                <a:sym typeface="+mn-ea"/>
              </a:rPr>
              <a:t>cnt=0并且vld_in=1时，进行初始化先验概率和</a:t>
            </a:r>
            <a:r>
              <a:rPr lang="zh-CN" altLang="en-US" b="1" i="1">
                <a:sym typeface="+mn-ea"/>
              </a:rPr>
              <a:t>变量</a:t>
            </a:r>
            <a:r>
              <a:rPr lang="en-US" altLang="zh-CN" b="1" i="1">
                <a:sym typeface="+mn-ea"/>
              </a:rPr>
              <a:t>节点更新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1">
                <a:sym typeface="+mn-ea"/>
              </a:rPr>
              <a:t>cnt=1~384时，进行</a:t>
            </a:r>
            <a:r>
              <a:rPr lang="zh-CN" altLang="en-US" b="1" i="1">
                <a:sym typeface="+mn-ea"/>
              </a:rPr>
              <a:t>校验</a:t>
            </a:r>
            <a:r>
              <a:rPr lang="en-US" altLang="zh-CN" b="1" i="1">
                <a:sym typeface="+mn-ea"/>
              </a:rPr>
              <a:t>节点更新</a:t>
            </a:r>
            <a:r>
              <a:rPr lang="en-US" altLang="zh-CN">
                <a:sym typeface="+mn-ea"/>
              </a:rPr>
              <a:t>。为了方便verilog实现，这里对H_decoder进行行变换，将H_decoder按每行1的个数递减的方式进行重排，最终译码结果不受影响且更方便verilog实现。每一行的校验节点更新均需要2个时钟周期，以每行32个1的变量节点更新为例，一个时钟周期取出该行存的H_decoder非0位对应的数据并赋值给r_in32以输入comp_cell32（“r_in32 &lt;=lq[addra]”，其中addra为行地址），comp_cell采用assign完成立刻就可以给出32个数据的更新后数值，并在第二个时钟周期“lq[addra] &lt;= L_out32;”完成了二维矩阵该行的数据更新。</a:t>
            </a:r>
            <a:endParaRPr lang="en-US" altLang="zh-CN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i="1">
                <a:sym typeface="+mn-ea"/>
              </a:rPr>
              <a:t>cnt=385时，完成后验概率的计算</a:t>
            </a:r>
            <a:r>
              <a:rPr lang="en-US" altLang="zh-CN">
                <a:sym typeface="+mn-ea"/>
              </a:rPr>
              <a:t>，将校验矩阵每列6个非0位对应的lq数据、对应位置的先验概率相加即得到后验概率，后验概率的符号位即为这一次迭代的比特判决结果。</a:t>
            </a:r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36550" y="2486660"/>
            <a:ext cx="6522720" cy="2743835"/>
          </a:xfrm>
          <a:prstGeom prst="rect">
            <a:avLst/>
          </a:prstGeom>
        </p:spPr>
      </p:pic>
    </p:spTree>
  </p:cSld>
  <p:clrMapOvr>
    <a:masterClrMapping/>
  </p:clrMapOvr>
  <p:transition advTm="31536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26365" y="5047615"/>
            <a:ext cx="4186555" cy="1810385"/>
            <a:chOff x="-188" y="8914"/>
            <a:chExt cx="5480" cy="1885"/>
          </a:xfrm>
        </p:grpSpPr>
        <p:pic>
          <p:nvPicPr>
            <p:cNvPr id="11" name="图片 10" descr="资源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12" name="图片 11" descr="资源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336550" y="265430"/>
            <a:ext cx="11527790" cy="500380"/>
            <a:chOff x="530" y="418"/>
            <a:chExt cx="18154" cy="78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hqprint"/>
            <a:stretch>
              <a:fillRect/>
            </a:stretch>
          </p:blipFill>
          <p:spPr>
            <a:xfrm>
              <a:off x="530" y="418"/>
              <a:ext cx="3258" cy="789"/>
            </a:xfrm>
            <a:prstGeom prst="rect">
              <a:avLst/>
            </a:prstGeom>
          </p:spPr>
        </p:pic>
        <p:pic>
          <p:nvPicPr>
            <p:cNvPr id="5" name="图片 4" descr="hk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24" y="418"/>
              <a:ext cx="2760" cy="665"/>
            </a:xfrm>
            <a:prstGeom prst="rect">
              <a:avLst/>
            </a:prstGeom>
          </p:spPr>
        </p:pic>
      </p:grpSp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8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96690" y="687705"/>
            <a:ext cx="4093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bg1"/>
                </a:solidFill>
              </a:rPr>
              <a:t>目录</a:t>
            </a:r>
            <a:endParaRPr lang="zh-CN" altLang="en-US" sz="5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3710" y="1442085"/>
            <a:ext cx="4579620" cy="5415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应用背景</a:t>
            </a:r>
            <a:endParaRPr lang="zh-CN" altLang="en-US" sz="2800">
              <a:solidFill>
                <a:schemeClr val="bg1"/>
              </a:solidFill>
            </a:endParaRPr>
          </a:p>
          <a:p>
            <a:endParaRPr lang="zh-CN" altLang="en-US" sz="10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LDPC</a:t>
            </a:r>
            <a:r>
              <a:rPr lang="zh-CN" altLang="en-US" sz="2800">
                <a:solidFill>
                  <a:schemeClr val="bg1"/>
                </a:solidFill>
              </a:rPr>
              <a:t>编码模块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</a:t>
            </a:r>
            <a:r>
              <a:rPr lang="en-US" altLang="zh-CN" sz="2000" b="1">
                <a:solidFill>
                  <a:schemeClr val="bg1"/>
                </a:solidFill>
              </a:rPr>
              <a:t>-</a:t>
            </a:r>
            <a:r>
              <a:rPr lang="zh-CN" altLang="en-US" sz="2000" b="1">
                <a:solidFill>
                  <a:schemeClr val="bg1"/>
                </a:solidFill>
              </a:rPr>
              <a:t>设计原理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   1 Encoder</a:t>
            </a:r>
            <a:r>
              <a:rPr lang="zh-CN" altLang="en-US" sz="2000" dirty="0">
                <a:solidFill>
                  <a:schemeClr val="bg1"/>
                </a:solidFill>
                <a:sym typeface="+mn-ea"/>
              </a:rPr>
              <a:t>简介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2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编码数学原理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  <a:p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3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后向回代算法示例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  <a:p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4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硬件设计架构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</a:rPr>
              <a:t> </a:t>
            </a:r>
            <a:r>
              <a:rPr lang="en-US" altLang="zh-CN" sz="2000" b="1">
                <a:solidFill>
                  <a:schemeClr val="bg1"/>
                </a:solidFill>
              </a:rPr>
              <a:t>-</a:t>
            </a:r>
            <a:r>
              <a:rPr lang="zh-CN" altLang="en-US" sz="2000" b="1">
                <a:solidFill>
                  <a:schemeClr val="bg1"/>
                </a:solidFill>
              </a:rPr>
              <a:t>创新创意</a:t>
            </a:r>
            <a:endParaRPr lang="zh-CN" altLang="en-US" sz="2000" b="1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/>
                <a:sym typeface="+mn-ea"/>
              </a:rPr>
              <a:t>  </a:t>
            </a: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1.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在提升吞吐量方面使用了流水线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    2.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在减小面积方面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  <a:p>
            <a:r>
              <a:rPr lang="en-US" altLang="zh-CN" sz="2000" dirty="0">
                <a:solidFill>
                  <a:schemeClr val="bg1"/>
                </a:solidFill>
                <a:sym typeface="+mn-ea"/>
              </a:rPr>
              <a:t>    3.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在降低功耗方面</a:t>
            </a:r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 </a:t>
            </a:r>
            <a:endParaRPr lang="en-US" altLang="zh-CN" sz="2000" b="1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</a:rPr>
              <a:t>-</a:t>
            </a:r>
            <a:r>
              <a:rPr lang="zh-CN" altLang="en-US" sz="2000" b="1">
                <a:solidFill>
                  <a:schemeClr val="bg1"/>
                </a:solidFill>
              </a:rPr>
              <a:t>功能</a:t>
            </a:r>
            <a:r>
              <a:rPr lang="en-US" altLang="zh-CN" sz="2000" b="1">
                <a:solidFill>
                  <a:schemeClr val="bg1"/>
                </a:solidFill>
              </a:rPr>
              <a:t>/</a:t>
            </a:r>
            <a:r>
              <a:rPr lang="zh-CN" altLang="en-US" sz="2000" b="1">
                <a:solidFill>
                  <a:schemeClr val="bg1"/>
                </a:solidFill>
              </a:rPr>
              <a:t>性能演示</a:t>
            </a:r>
            <a:endParaRPr lang="zh-CN" altLang="en-US" sz="1000" b="1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effectLst/>
                <a:sym typeface="+mn-ea"/>
              </a:rPr>
              <a:t>    </a:t>
            </a: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1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测试数据</a:t>
            </a:r>
            <a:endParaRPr lang="en-US" altLang="zh-CN" sz="2000" b="1" dirty="0">
              <a:solidFill>
                <a:schemeClr val="bg1"/>
              </a:solidFill>
              <a:effectLst/>
            </a:endParaRPr>
          </a:p>
          <a:p>
            <a:endParaRPr lang="en-US" altLang="zh-CN" sz="20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7219315" y="1418590"/>
            <a:ext cx="4618355" cy="60623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sym typeface="+mn-ea"/>
              </a:rPr>
              <a:t>LDPC解码模块</a:t>
            </a:r>
            <a:endParaRPr lang="zh-CN" altLang="en-US" sz="28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设计原理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bg1"/>
                </a:solidFill>
                <a:effectLst/>
                <a:sym typeface="+mn-ea"/>
              </a:rPr>
              <a:t>   </a:t>
            </a: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1 基本原理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2 解码器整体框图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3 各模块介绍与具体实现</a:t>
            </a:r>
            <a:endParaRPr lang="en-US" altLang="zh-CN" sz="2000" dirty="0">
              <a:solidFill>
                <a:schemeClr val="bg1"/>
              </a:solidFill>
              <a:effectLst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创新创意</a:t>
            </a:r>
            <a:endParaRPr lang="zh-CN" altLang="en-US" sz="2000">
              <a:solidFill>
                <a:schemeClr val="bg1"/>
              </a:solidFill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bg1"/>
                </a:solidFill>
                <a:effectLst/>
                <a:sym typeface="+mn-ea"/>
              </a:rPr>
              <a:t>   </a:t>
            </a: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1 面积的优化措施</a:t>
            </a:r>
            <a:endParaRPr lang="zh-CN" altLang="en-US" sz="2000" dirty="0">
              <a:solidFill>
                <a:schemeClr val="bg1"/>
              </a:solidFill>
              <a:effectLst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2 功耗的优化措施</a:t>
            </a:r>
            <a:endParaRPr lang="zh-CN" altLang="en-US" sz="2000" dirty="0">
              <a:solidFill>
                <a:schemeClr val="bg1"/>
              </a:solidFill>
              <a:effectLst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3 吞吐量的优化措施</a:t>
            </a:r>
            <a:endParaRPr lang="zh-CN" altLang="en-US" sz="2000" dirty="0">
              <a:solidFill>
                <a:schemeClr val="bg1"/>
              </a:solidFill>
              <a:effectLst/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r>
              <a:rPr lang="en-US" altLang="zh-CN" sz="2000" b="1">
                <a:solidFill>
                  <a:schemeClr val="bg1"/>
                </a:solidFill>
                <a:sym typeface="+mn-ea"/>
              </a:rPr>
              <a:t> -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功能</a:t>
            </a:r>
            <a:r>
              <a:rPr lang="en-US" altLang="zh-CN" sz="2000" b="1">
                <a:solidFill>
                  <a:schemeClr val="bg1"/>
                </a:solidFill>
                <a:sym typeface="+mn-ea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sym typeface="+mn-ea"/>
              </a:rPr>
              <a:t>性能演示</a:t>
            </a:r>
            <a:endParaRPr lang="zh-CN" altLang="en-US" sz="2000" b="1">
              <a:solidFill>
                <a:schemeClr val="bg1"/>
              </a:solidFill>
            </a:endParaRPr>
          </a:p>
          <a:p>
            <a:pPr algn="l">
              <a:buClrTx/>
              <a:buSzTx/>
              <a:buNone/>
            </a:pPr>
            <a:r>
              <a:rPr lang="en-US" altLang="zh-CN" sz="2000" b="1" dirty="0">
                <a:solidFill>
                  <a:schemeClr val="bg1"/>
                </a:solidFill>
                <a:effectLst/>
                <a:sym typeface="+mn-ea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1 仿真波形</a:t>
            </a:r>
            <a:endParaRPr lang="zh-CN" altLang="en-US" sz="2000" dirty="0">
              <a:solidFill>
                <a:schemeClr val="bg1"/>
              </a:solidFill>
              <a:effectLst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2 面积</a:t>
            </a:r>
            <a:endParaRPr lang="zh-CN" altLang="en-US" sz="2000" dirty="0">
              <a:solidFill>
                <a:schemeClr val="bg1"/>
              </a:solidFill>
              <a:effectLst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3 功耗</a:t>
            </a:r>
            <a:endParaRPr lang="zh-CN" altLang="en-US" sz="2000" dirty="0">
              <a:solidFill>
                <a:schemeClr val="bg1"/>
              </a:solidFill>
              <a:effectLst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4 吞吐量</a:t>
            </a:r>
            <a:endParaRPr lang="zh-CN" altLang="en-US" sz="2000" dirty="0">
              <a:solidFill>
                <a:schemeClr val="bg1"/>
              </a:solidFill>
              <a:effectLst/>
              <a:sym typeface="+mn-ea"/>
            </a:endParaRPr>
          </a:p>
          <a:p>
            <a:pPr algn="l">
              <a:buClrTx/>
              <a:buSzTx/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sym typeface="+mn-ea"/>
              </a:rPr>
              <a:t>    </a:t>
            </a:r>
            <a:r>
              <a:rPr lang="zh-CN" altLang="en-US" sz="2000" dirty="0">
                <a:solidFill>
                  <a:schemeClr val="bg1"/>
                </a:solidFill>
                <a:effectLst/>
                <a:sym typeface="+mn-ea"/>
              </a:rPr>
              <a:t>5 信噪比和误帧率——1000帧</a:t>
            </a:r>
            <a:endParaRPr lang="zh-CN" altLang="en-US" sz="2000" dirty="0">
              <a:solidFill>
                <a:schemeClr val="bg1"/>
              </a:solidFill>
              <a:effectLst/>
            </a:endParaRPr>
          </a:p>
          <a:p>
            <a:endParaRPr lang="zh-CN" altLang="en-US" sz="2000" b="1"/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62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</a:t>
            </a:r>
            <a:r>
              <a:rPr lang="zh-CN" altLang="en-US" sz="2400" b="1"/>
              <a:t> 各模块介绍与具体实现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567690" y="1171575"/>
            <a:ext cx="11275060" cy="2138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comp_cell（comp_cell32，comp_cell31，…，comp_cell27</a:t>
            </a:r>
            <a:r>
              <a:rPr lang="zh-CN" altLang="en-US" b="1"/>
              <a:t>）</a:t>
            </a:r>
            <a:endParaRPr lang="zh-CN" altLang="en-US" b="1"/>
          </a:p>
          <a:p>
            <a:endParaRPr sz="5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/>
              <a:t>校验</a:t>
            </a:r>
            <a:r>
              <a:t>节点更新采用最小和方法，并例化几个模块，comp_cell32完成每行32个1的校验节点更新，comp_cell31完成每行31个1的校验节点更新，……，comp_cell27完成每行27个1的校验节点更新。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t>comp_cell实现了取最小值、次小值、最小值定位，并将</a:t>
            </a:r>
            <a:r>
              <a:rPr lang="zh-CN"/>
              <a:t>输入</a:t>
            </a:r>
            <a:r>
              <a:t>数据更新为除自己所在位置外的最小值，</a:t>
            </a:r>
            <a:r>
              <a:rPr lang="zh-CN"/>
              <a:t>实现了一行</a:t>
            </a:r>
            <a:r>
              <a:rPr lang="zh-CN"/>
              <a:t>的校验节点更新</a:t>
            </a:r>
            <a:r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sym typeface="+mn-ea"/>
              </a:rPr>
              <a:t>comp_cell大量采用assign语句</a:t>
            </a:r>
            <a:r>
              <a:rPr lang="zh-CN">
                <a:sym typeface="+mn-ea"/>
              </a:rPr>
              <a:t>，</a:t>
            </a:r>
            <a:r>
              <a:rPr>
                <a:sym typeface="+mn-ea"/>
              </a:rPr>
              <a:t>输入数据后立刻得到更新后的数据，极大地提高了吞吐量。</a:t>
            </a:r>
            <a:endParaRPr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34128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280140" cy="5292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1 面积的优化措施</a:t>
            </a:r>
            <a:endParaRPr lang="zh-CN" altLang="en-US" sz="2400" b="1"/>
          </a:p>
          <a:p>
            <a:endParaRPr lang="zh-CN" altLang="en-US" sz="800" b="1"/>
          </a:p>
          <a:p>
            <a:r>
              <a:rPr lang="zh-CN" altLang="en-US" sz="2000"/>
              <a:t>（1）变量节点更新的面积优化</a:t>
            </a:r>
            <a:endParaRPr lang="zh-CN" altLang="en-US" sz="2000"/>
          </a:p>
          <a:p>
            <a:r>
              <a:rPr lang="en-US" altLang="zh-CN" sz="2000"/>
              <a:t>       </a:t>
            </a:r>
            <a:r>
              <a:rPr lang="zh-CN" altLang="en-US" sz="2000"/>
              <a:t>变量节点更新处，不用额外的ROM存储H_decoder中每行1的位置，直接通过地址映射进行赋值。否则，由于H_decoder共有6*1984=11904个1，1984意味着每个地址需要11bit才能存下，那么若存地址则所有地址需要11904*11=130944 bits，将占用大量ROM资源，增大设计面积。本措施最大限度地节省ROM资源，进而极大地节省了面积。</a:t>
            </a:r>
            <a:endParaRPr lang="zh-CN" altLang="en-US" sz="2000"/>
          </a:p>
          <a:p>
            <a:endParaRPr lang="zh-CN" altLang="en-US" sz="300"/>
          </a:p>
          <a:p>
            <a:r>
              <a:rPr lang="zh-CN" altLang="en-US" sz="2000"/>
              <a:t>（2）校验节点更新的面积优化</a:t>
            </a:r>
            <a:endParaRPr lang="zh-CN" altLang="en-US" sz="2000"/>
          </a:p>
          <a:p>
            <a:r>
              <a:rPr lang="en-US" altLang="zh-CN" sz="2000"/>
              <a:t>       </a:t>
            </a:r>
            <a:r>
              <a:rPr lang="zh-CN" altLang="en-US" sz="2000"/>
              <a:t>校验节点更新处，将输入校验矩阵数据数目相同的放在同一模块下处理，对H_decoder进行行变换，将每行1的个数相同的放在一起，则不需要额外存储校验节点更新时要用到的该行1的个数。这样节省了校验节点更新所需要的寄存器，进一步减小了面积。</a:t>
            </a:r>
            <a:endParaRPr lang="zh-CN" altLang="en-US" sz="2000"/>
          </a:p>
          <a:p>
            <a:endParaRPr lang="zh-CN" altLang="en-US" sz="300"/>
          </a:p>
          <a:p>
            <a:r>
              <a:rPr lang="zh-CN" altLang="en-US" sz="2000"/>
              <a:t>（3）计算后验概率处的面积优化</a:t>
            </a:r>
            <a:endParaRPr lang="zh-CN" altLang="en-US" sz="2000"/>
          </a:p>
          <a:p>
            <a:r>
              <a:rPr lang="en-US" altLang="zh-CN" sz="2000"/>
              <a:t>        </a:t>
            </a:r>
            <a:r>
              <a:rPr lang="zh-CN" altLang="en-US" sz="2000"/>
              <a:t>后验概率计算处，不用额外的ROM存储H_decoder中每列1的位置，直接通过地址映射进行赋值。</a:t>
            </a:r>
            <a:endParaRPr lang="zh-CN" altLang="en-US" sz="2000"/>
          </a:p>
          <a:p>
            <a:r>
              <a:rPr lang="en-US" altLang="zh-CN" sz="2000"/>
              <a:t>        </a:t>
            </a:r>
            <a:r>
              <a:rPr lang="zh-CN" altLang="en-US" sz="2000"/>
              <a:t>计算后验概率时，需要将每列H_decoder非0数相加，那么就需要知道H_decoder每列1的位置。这里同样预先通过matlab进行地址映射，verilog代码根据列地址映射直接进行赋值，不需要额外的ROM存储H_decoder中每列1的位置。由此，极大地节省了ROM资源，有效减小面积。</a:t>
            </a:r>
            <a:endParaRPr lang="zh-CN" altLang="en-US" sz="2000"/>
          </a:p>
          <a:p>
            <a:endParaRPr lang="zh-CN" altLang="en-US" sz="2000"/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二、创新</a:t>
            </a:r>
            <a:r>
              <a:rPr lang="zh-CN" altLang="en-US" sz="2800" b="1">
                <a:solidFill>
                  <a:schemeClr val="bg1"/>
                </a:solidFill>
              </a:rPr>
              <a:t>创意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81887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09789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</a:t>
            </a:r>
            <a:r>
              <a:rPr lang="zh-CN" altLang="en-US" sz="2400" b="1"/>
              <a:t> 功耗的优化措施</a:t>
            </a:r>
            <a:endParaRPr lang="zh-CN" altLang="en-US" sz="2400" b="1"/>
          </a:p>
          <a:p>
            <a:endParaRPr lang="zh-CN" altLang="en-US" sz="2400" b="1"/>
          </a:p>
          <a:p>
            <a:pPr indent="0" fontAlgn="auto">
              <a:lnSpc>
                <a:spcPct val="150000"/>
              </a:lnSpc>
            </a:pPr>
            <a:r>
              <a:rPr lang="en-US" altLang="zh-CN" sz="2200"/>
              <a:t>        </a:t>
            </a:r>
            <a:r>
              <a:rPr lang="zh-CN" altLang="en-US" sz="2200"/>
              <a:t>校验节点更新处，这里例化了几个不同的comp_cell模块来计算实现。comp_cell大量采用assign语句，不包含时钟，当不用到该模块时，该模块不工作，节约了功耗。</a:t>
            </a:r>
            <a:endParaRPr lang="zh-CN" altLang="en-US" sz="2200"/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二、创新</a:t>
            </a:r>
            <a:r>
              <a:rPr lang="zh-CN" altLang="en-US" sz="2800" b="1">
                <a:solidFill>
                  <a:schemeClr val="bg1"/>
                </a:solidFill>
              </a:rPr>
              <a:t>创意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209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 </a:t>
            </a:r>
            <a:r>
              <a:rPr lang="zh-CN" altLang="en-US" sz="2400" b="1"/>
              <a:t>吞吐量的优化措施</a:t>
            </a:r>
            <a:endParaRPr lang="zh-CN" altLang="en-US" sz="2400" b="1"/>
          </a:p>
          <a:p>
            <a:endParaRPr lang="zh-CN" altLang="en-US" sz="800" b="1"/>
          </a:p>
          <a:p>
            <a:r>
              <a:rPr lang="zh-CN" altLang="en-US" sz="2000"/>
              <a:t>（1）初始化先验概率和</a:t>
            </a:r>
            <a:r>
              <a:rPr lang="zh-CN" altLang="en-US" sz="2000"/>
              <a:t>变量节点更新的吞吐量优化</a:t>
            </a:r>
            <a:endParaRPr lang="zh-CN" altLang="en-US" sz="2000"/>
          </a:p>
          <a:p>
            <a:r>
              <a:rPr lang="zh-CN" altLang="en-US" sz="2000"/>
              <a:t>    </a:t>
            </a:r>
            <a:r>
              <a:rPr lang="en-US" altLang="zh-CN" sz="2000"/>
              <a:t>   </a:t>
            </a:r>
            <a:r>
              <a:rPr lang="zh-CN" altLang="en-US" sz="2000"/>
              <a:t>初始化先验概率和</a:t>
            </a:r>
            <a:r>
              <a:rPr lang="zh-CN" altLang="en-US" sz="2000"/>
              <a:t>变量节点更新二合一。根据预先matlab的地址映射结果，verilog仅需根据之前的地址映射进行对应位置的赋值。故完成整个矩阵的初始化先验概率和校验节点更新一共仅需1个时钟周期。</a:t>
            </a:r>
            <a:endParaRPr lang="zh-CN" altLang="en-US" sz="2000"/>
          </a:p>
          <a:p>
            <a:endParaRPr lang="zh-CN" altLang="en-US" sz="1200"/>
          </a:p>
          <a:p>
            <a:r>
              <a:rPr lang="zh-CN" altLang="en-US" sz="2000"/>
              <a:t>（2） </a:t>
            </a:r>
            <a:r>
              <a:rPr lang="zh-CN" altLang="en-US" sz="2000"/>
              <a:t>校验节点更新的吞吐量优化</a:t>
            </a:r>
            <a:endParaRPr lang="zh-CN" altLang="en-US" sz="2000"/>
          </a:p>
          <a:p>
            <a:r>
              <a:rPr lang="en-US" altLang="zh-CN" sz="2000"/>
              <a:t>       </a:t>
            </a:r>
            <a:r>
              <a:rPr lang="zh-CN" altLang="en-US" sz="2000"/>
              <a:t>本文的校验节点更新单元大量采用assign语句进行赋值，输入校验节点更新单元的数据立刻就可以得到更新后的输出数据。因此，每行校验节点更新均只需要2个时钟，即从存数据的矩阵中提取出要进行</a:t>
            </a:r>
            <a:r>
              <a:rPr lang="zh-CN" altLang="en-US" sz="2000"/>
              <a:t>校验节点更新的行的数据需要1个时钟，将更新后的数据写回存数据的矩阵需要1个时钟</a:t>
            </a:r>
            <a:r>
              <a:rPr lang="zh-CN" altLang="en-US" sz="2400"/>
              <a:t>。</a:t>
            </a:r>
            <a:endParaRPr lang="zh-CN" altLang="en-US" sz="2400"/>
          </a:p>
          <a:p>
            <a:endParaRPr lang="zh-CN" altLang="en-US" sz="1200"/>
          </a:p>
          <a:p>
            <a:r>
              <a:rPr lang="zh-CN" altLang="en-US" sz="2000"/>
              <a:t>（3）计算后验概率处的吞吐量优化</a:t>
            </a:r>
            <a:endParaRPr lang="zh-CN" altLang="en-US" sz="2000"/>
          </a:p>
          <a:p>
            <a:r>
              <a:rPr lang="en-US" altLang="zh-CN" sz="2000"/>
              <a:t>       </a:t>
            </a:r>
            <a:r>
              <a:rPr lang="zh-CN" altLang="en-US" sz="2000"/>
              <a:t>计算后验概率处，同样根据预先matlab的地址映射结果，verilog只需根据之前的地址映射进行对应位置的赋值，故仅需1个时钟周期。</a:t>
            </a:r>
            <a:endParaRPr lang="zh-CN" altLang="en-US" sz="2000"/>
          </a:p>
        </p:txBody>
      </p:sp>
      <p:sp>
        <p:nvSpPr>
          <p:cNvPr id="11" name="文本框 10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二、创新</a:t>
            </a:r>
            <a:r>
              <a:rPr lang="zh-CN" altLang="en-US" sz="2800" b="1">
                <a:solidFill>
                  <a:schemeClr val="bg1"/>
                </a:solidFill>
              </a:rPr>
              <a:t>创意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45849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1 仿真</a:t>
            </a:r>
            <a:r>
              <a:rPr lang="zh-CN" altLang="en-US" sz="2400" b="1"/>
              <a:t>波形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三、功能/性能演示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356610" y="5577840"/>
            <a:ext cx="5217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图</a:t>
            </a:r>
            <a:r>
              <a:rPr lang="en-US" altLang="zh-CN"/>
              <a:t> LDPC</a:t>
            </a:r>
            <a:r>
              <a:rPr lang="zh-CN" altLang="en-US"/>
              <a:t>解码</a:t>
            </a:r>
            <a:r>
              <a:rPr lang="zh-CN" altLang="en-US"/>
              <a:t>器处理</a:t>
            </a:r>
            <a:r>
              <a:rPr lang="en-US" altLang="zh-CN"/>
              <a:t>1</a:t>
            </a:r>
            <a:r>
              <a:rPr lang="zh-CN" altLang="en-US"/>
              <a:t>帧数据</a:t>
            </a:r>
            <a:r>
              <a:rPr lang="zh-CN" altLang="en-US"/>
              <a:t>的modelsim波形</a:t>
            </a:r>
            <a:endParaRPr lang="zh-CN" altLang="en-US"/>
          </a:p>
        </p:txBody>
      </p:sp>
      <p:pic>
        <p:nvPicPr>
          <p:cNvPr id="13" name="图片 12" descr="波形截图（ 一帧）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75" y="1320800"/>
            <a:ext cx="10944225" cy="4210050"/>
          </a:xfrm>
          <a:prstGeom prst="rect">
            <a:avLst/>
          </a:prstGeom>
        </p:spPr>
      </p:pic>
    </p:spTree>
  </p:cSld>
  <p:clrMapOvr>
    <a:masterClrMapping/>
  </p:clrMapOvr>
  <p:transition advTm="1345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2</a:t>
            </a:r>
            <a:r>
              <a:rPr lang="zh-CN" altLang="en-US" sz="2400" b="1"/>
              <a:t> 面积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598805" y="1258570"/>
            <a:ext cx="11265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本设计使用quartus18.1进行仿真，Device选择Arria10下的10AX115N4F45E3SGE3。LDPC解码器仿真结束后的仿真报告如图所示。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根据仿真报告可知，本设计LDPC解码器的LE为80,208，面积较小。</a:t>
            </a:r>
            <a:endParaRPr lang="zh-CN" altLang="en-US"/>
          </a:p>
        </p:txBody>
      </p:sp>
      <p:pic>
        <p:nvPicPr>
          <p:cNvPr id="24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192780" y="2332355"/>
            <a:ext cx="4781550" cy="39249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三、功能/性能演示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2014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</a:t>
            </a:r>
            <a:r>
              <a:rPr lang="zh-CN" altLang="en-US" sz="2400" b="1"/>
              <a:t> 功耗</a:t>
            </a:r>
            <a:endParaRPr lang="zh-CN" altLang="en-US" sz="2400" b="1"/>
          </a:p>
        </p:txBody>
      </p:sp>
      <p:pic>
        <p:nvPicPr>
          <p:cNvPr id="20" name="图片 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09620" y="1807210"/>
            <a:ext cx="5467350" cy="350075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>
            <p:custDataLst>
              <p:tags r:id="rId14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三、功能/性能演示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7725" y="1355725"/>
            <a:ext cx="8248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根据功耗报告可知，本设计LDPC解码器的总功耗为2149.74mW，功耗较低。</a:t>
            </a:r>
            <a:endParaRPr lang="zh-CN" altLang="en-US"/>
          </a:p>
        </p:txBody>
      </p:sp>
    </p:spTree>
  </p:cSld>
  <p:clrMapOvr>
    <a:masterClrMapping/>
  </p:clrMapOvr>
  <p:transition advTm="5509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4</a:t>
            </a:r>
            <a:r>
              <a:rPr lang="zh-CN" altLang="en-US" sz="2400" b="1"/>
              <a:t> 吞吐量</a:t>
            </a:r>
            <a:endParaRPr lang="zh-CN" alt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00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本设计完成一帧处理需要770个时钟周期，一帧输入1984*5 bits数据、输出1659 bits译码结果。</a:t>
            </a:r>
            <a:endParaRPr lang="zh-CN" altLang="en-US" sz="200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在100MHz时钟主频下，本设计LDPC解码器的吞吐量为1659bits/770*100MHz=215.4545MBps。</a:t>
            </a:r>
            <a:endParaRPr lang="zh-CN" altLang="en-US" sz="2000"/>
          </a:p>
          <a:p>
            <a:pPr marL="342900" indent="-34290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吞吐量满足题目要求：</a:t>
            </a:r>
            <a:r>
              <a:rPr lang="en-US" altLang="zh-CN" sz="2000"/>
              <a:t>“</a:t>
            </a:r>
            <a:r>
              <a:rPr lang="zh-CN" altLang="en-US" sz="2000"/>
              <a:t>在100MHz时钟主频下，吞吐率不低于200Mbps”。</a:t>
            </a:r>
            <a:endParaRPr lang="zh-CN" altLang="en-US" sz="2000"/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三、功能/性能演示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11699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7030" y="661670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5</a:t>
            </a:r>
            <a:r>
              <a:rPr lang="zh-CN" altLang="en-US" sz="2400" b="1"/>
              <a:t> </a:t>
            </a:r>
            <a:r>
              <a:rPr lang="zh-CN" altLang="en-US" sz="2400" b="1"/>
              <a:t>误码率和误帧率</a:t>
            </a:r>
            <a:r>
              <a:rPr lang="en-US" altLang="zh-CN" sz="2400" b="1"/>
              <a:t>——1000</a:t>
            </a:r>
            <a:r>
              <a:rPr lang="zh-CN" altLang="en-US" sz="2400" b="1"/>
              <a:t>帧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三、功能/性能演示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0040" y="1206500"/>
            <a:ext cx="41128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误码率BER与信噪比SNR之间的关系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误码率曲线的</a:t>
            </a:r>
            <a:r>
              <a:rPr lang="zh-CN" altLang="en-US"/>
              <a:t>纵坐标采用对数刻度，可以更清晰地看到误码率随信噪比的变化。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13385" y="1202055"/>
            <a:ext cx="4019550" cy="53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3"/>
            </p:custDataLst>
          </p:nvPr>
        </p:nvSpPr>
        <p:spPr>
          <a:xfrm>
            <a:off x="4504055" y="1202055"/>
            <a:ext cx="4006850" cy="53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>
            <a:off x="8510905" y="1202055"/>
            <a:ext cx="3383915" cy="2153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b="1"/>
              <a:t>     </a:t>
            </a:r>
            <a:r>
              <a:rPr lang="zh-CN" altLang="en-US" b="1"/>
              <a:t>PER 10%与0%时对应的SNR</a:t>
            </a:r>
            <a:endParaRPr lang="zh-CN" altLang="en-US" b="1"/>
          </a:p>
          <a:p>
            <a:pPr indent="0">
              <a:buFont typeface="Arial" panose="020B0604020202020204" pitchFamily="34" charset="0"/>
              <a:buNone/>
            </a:pPr>
            <a:endParaRPr lang="zh-CN" altLang="en-US" sz="8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PER 10%时对应的SNR为6.15dB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PER 0%时对应的SNR为</a:t>
            </a:r>
            <a:r>
              <a:rPr lang="en-US" altLang="zh-CN"/>
              <a:t>7</a:t>
            </a:r>
            <a:r>
              <a:rPr lang="zh-CN" altLang="en-US"/>
              <a:t>dB。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PER从10%下降到0%时，SNR上升</a:t>
            </a:r>
            <a:r>
              <a:rPr lang="en-US" altLang="zh-CN"/>
              <a:t>0</a:t>
            </a:r>
            <a:r>
              <a:rPr lang="zh-CN" altLang="en-US"/>
              <a:t>.85dB，SNR上升不超过3dB，满足题目要求。</a:t>
            </a:r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15"/>
            </p:custDataLst>
          </p:nvPr>
        </p:nvSpPr>
        <p:spPr>
          <a:xfrm>
            <a:off x="8582025" y="1202055"/>
            <a:ext cx="3188335" cy="531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16"/>
            </p:custDataLst>
          </p:nvPr>
        </p:nvSpPr>
        <p:spPr>
          <a:xfrm>
            <a:off x="4415790" y="1206500"/>
            <a:ext cx="410273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b="1"/>
              <a:t>    </a:t>
            </a:r>
            <a:r>
              <a:rPr lang="zh-CN" altLang="en-US" b="1"/>
              <a:t>误帧率PER与信噪比SNR之间的关系</a:t>
            </a: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indent="0">
              <a:buFont typeface="Arial" panose="020B0604020202020204" pitchFamily="34" charset="0"/>
              <a:buNone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随着信噪比SNR的增大，噪声越来越小，误帧率PER也越来越小。本设计采用1000帧随机数据，得到的信噪比与误帧率曲线如图所示。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617720" y="1669415"/>
            <a:ext cx="3723005" cy="28956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38480" y="1668780"/>
            <a:ext cx="3813810" cy="2912745"/>
          </a:xfrm>
          <a:prstGeom prst="rect">
            <a:avLst/>
          </a:prstGeom>
        </p:spPr>
      </p:pic>
    </p:spTree>
  </p:cSld>
  <p:clrMapOvr>
    <a:masterClrMapping/>
  </p:clrMapOvr>
  <p:transition advTm="2591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资源 2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-688975" y="4283075"/>
            <a:ext cx="12967970" cy="2659380"/>
            <a:chOff x="-1085" y="6745"/>
            <a:chExt cx="20422" cy="4188"/>
          </a:xfrm>
        </p:grpSpPr>
        <p:pic>
          <p:nvPicPr>
            <p:cNvPr id="11" name="图片 10" descr="资源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85" y="6745"/>
              <a:ext cx="6962" cy="4115"/>
            </a:xfrm>
            <a:prstGeom prst="rect">
              <a:avLst/>
            </a:prstGeom>
          </p:spPr>
        </p:pic>
        <p:pic>
          <p:nvPicPr>
            <p:cNvPr id="12" name="图片 11" descr="资源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5" y="6975"/>
              <a:ext cx="6122" cy="3958"/>
            </a:xfrm>
            <a:prstGeom prst="rect">
              <a:avLst/>
            </a:prstGeom>
          </p:spPr>
        </p:pic>
        <p:pic>
          <p:nvPicPr>
            <p:cNvPr id="21" name="图片 20" descr="资源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8" y="8940"/>
              <a:ext cx="7017" cy="1920"/>
            </a:xfrm>
            <a:prstGeom prst="rect">
              <a:avLst/>
            </a:prstGeom>
          </p:spPr>
        </p:pic>
      </p:grpSp>
      <p:pic>
        <p:nvPicPr>
          <p:cNvPr id="23" name="图片 22" descr="资源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844165" y="5086985"/>
            <a:ext cx="661670" cy="1700530"/>
          </a:xfrm>
          <a:prstGeom prst="rect">
            <a:avLst/>
          </a:prstGeom>
        </p:spPr>
      </p:pic>
      <p:pic>
        <p:nvPicPr>
          <p:cNvPr id="24" name="图片 23" descr="资源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67420" y="5412105"/>
            <a:ext cx="534670" cy="13754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4156219" y="2287029"/>
            <a:ext cx="4049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 sz="7200" b="1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思源黑体 CN Heavy" panose="020B0A00000000000000" pitchFamily="34" charset="-128"/>
                <a:ea typeface="思源黑体 CN Heavy" panose="020B0A00000000000000" pitchFamily="34" charset="-128"/>
              </a:rPr>
              <a:t>THANKS</a:t>
            </a:r>
            <a:endParaRPr kumimoji="1" lang="zh-CN" altLang="en-US" sz="7200" b="1" dirty="0">
              <a:gradFill>
                <a:gsLst>
                  <a:gs pos="0">
                    <a:schemeClr val="bg1"/>
                  </a:gs>
                  <a:gs pos="100000">
                    <a:srgbClr val="6AB2E7"/>
                  </a:gs>
                </a:gsLst>
                <a:lin ang="5400000" scaled="1"/>
              </a:gradFill>
              <a:latin typeface="思源黑体 CN Heavy" panose="020B0A00000000000000" pitchFamily="34" charset="-128"/>
              <a:ea typeface="思源黑体 CN Heavy" panose="020B0A00000000000000" pitchFamily="34" charset="-128"/>
            </a:endParaRPr>
          </a:p>
        </p:txBody>
      </p:sp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4275337" y="3446803"/>
            <a:ext cx="392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2800" kern="1600" spc="800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感谢您的聆听</a:t>
            </a:r>
            <a:endParaRPr kumimoji="1" lang="zh-CN" altLang="en-US" sz="2800" kern="1600" spc="800" dirty="0">
              <a:gradFill>
                <a:gsLst>
                  <a:gs pos="0">
                    <a:schemeClr val="bg1"/>
                  </a:gs>
                  <a:gs pos="100000">
                    <a:srgbClr val="6AB2E7"/>
                  </a:gs>
                </a:gsLst>
                <a:lin ang="5400000" scaled="1"/>
              </a:gradFill>
              <a:latin typeface="Source Han Sans CN Regular" panose="020B0500000000000000" pitchFamily="34" charset="-128"/>
              <a:ea typeface="Source Han Sans CN Regular" panose="020B0500000000000000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36550" y="265430"/>
            <a:ext cx="11527790" cy="500380"/>
            <a:chOff x="530" y="418"/>
            <a:chExt cx="18154" cy="788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 cstate="hqprint"/>
            <a:stretch>
              <a:fillRect/>
            </a:stretch>
          </p:blipFill>
          <p:spPr>
            <a:xfrm>
              <a:off x="530" y="418"/>
              <a:ext cx="3258" cy="789"/>
            </a:xfrm>
            <a:prstGeom prst="rect">
              <a:avLst/>
            </a:prstGeom>
          </p:spPr>
        </p:pic>
        <p:pic>
          <p:nvPicPr>
            <p:cNvPr id="6" name="图片 5" descr="hk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15924" y="418"/>
              <a:ext cx="2760" cy="665"/>
            </a:xfrm>
            <a:prstGeom prst="rect">
              <a:avLst/>
            </a:prstGeom>
          </p:spPr>
        </p:pic>
      </p:grpSp>
    </p:spTree>
  </p:cSld>
  <p:clrMapOvr>
    <a:masterClrMapping/>
  </p:clrMapOvr>
  <p:transition advTm="177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26365" y="5047615"/>
            <a:ext cx="4186555" cy="1810385"/>
            <a:chOff x="-188" y="8914"/>
            <a:chExt cx="5480" cy="1885"/>
          </a:xfrm>
        </p:grpSpPr>
        <p:pic>
          <p:nvPicPr>
            <p:cNvPr id="11" name="图片 10" descr="资源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12" name="图片 11" descr="资源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336550" y="265430"/>
            <a:ext cx="11527790" cy="500380"/>
            <a:chOff x="530" y="418"/>
            <a:chExt cx="18154" cy="78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hqprint"/>
            <a:stretch>
              <a:fillRect/>
            </a:stretch>
          </p:blipFill>
          <p:spPr>
            <a:xfrm>
              <a:off x="530" y="418"/>
              <a:ext cx="3258" cy="789"/>
            </a:xfrm>
            <a:prstGeom prst="rect">
              <a:avLst/>
            </a:prstGeom>
          </p:spPr>
        </p:pic>
        <p:pic>
          <p:nvPicPr>
            <p:cNvPr id="5" name="图片 4" descr="hk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24" y="418"/>
              <a:ext cx="2760" cy="665"/>
            </a:xfrm>
            <a:prstGeom prst="rect">
              <a:avLst/>
            </a:prstGeom>
          </p:spPr>
        </p:pic>
      </p:grpSp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8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09695" y="2916555"/>
            <a:ext cx="4093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>
                <a:solidFill>
                  <a:schemeClr val="bg1"/>
                </a:solidFill>
                <a:sym typeface="+mn-ea"/>
              </a:rPr>
              <a:t>应用背景</a:t>
            </a:r>
            <a:endParaRPr lang="zh-CN" altLang="en-US" sz="5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65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42157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 b="1">
                <a:sym typeface="+mn-ea"/>
              </a:rPr>
              <a:t>LDPC 背景介绍</a:t>
            </a:r>
            <a:endParaRPr lang="zh-CN" altLang="en-US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000"/>
          </a:p>
          <a:p>
            <a:pPr marL="342900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LDPC码（Low-Density Parity-Check Code，低密度奇偶校验码）是一种在通信和存储系统中广泛使用的编码技术。它的出现可以追溯到20世纪60年代，但在近年来得到了广泛的应用和研究。</a:t>
            </a:r>
            <a:endParaRPr lang="zh-CN" altLang="en-US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LDPC码的基本思想是在编码过程中引入一定的冗余，通过检测错误位并进行纠错，从而提高通信系统的可靠性和鲁棒性。与其他编码技术相比，LDPC码具有较低的编码和译码复杂度、较高的纠错性能以及灵活性等优点，因此被广泛应用于数字通信、无线通信、卫星通信、光纤通信、存储系统等领域。</a:t>
            </a:r>
            <a:endParaRPr lang="zh-CN" altLang="en-US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LDPC码的名称来源于其校验矩阵的特殊结构。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该矩阵是一个稀疏矩阵，相对于行与列的长度，校验矩阵每行、列中非零元素的数目(我们习惯称作行重、列重)非常小，这也是LDPC码之所以称为低密度码的原因。LDPC码的译码算法通常采用迭代解码，通过多次迭代计算，逐渐提高码字的译码准确性和可靠性。</a:t>
            </a:r>
            <a:endParaRPr lang="zh-CN" altLang="en-US">
              <a:solidFill>
                <a:schemeClr val="tx1"/>
              </a:solidFill>
            </a:endParaRPr>
          </a:p>
          <a:p>
            <a:pPr marL="342900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>
                <a:sym typeface="+mn-ea"/>
              </a:rPr>
              <a:t>当前，LDPC码已成为一种重要的编码技术，并被广泛应用于各种通信和存储系统中。在未来，随着通信和存储技术的不断发展和需求的不断增加，LDPC码将继续发挥其重要作用。</a:t>
            </a:r>
            <a:endParaRPr lang="zh-CN" altLang="en-US" sz="1800"/>
          </a:p>
        </p:txBody>
      </p:sp>
      <p:sp>
        <p:nvSpPr>
          <p:cNvPr id="10" name="文本框 9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应用背景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74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126365" y="5047615"/>
            <a:ext cx="4186555" cy="1810385"/>
            <a:chOff x="-188" y="8914"/>
            <a:chExt cx="5480" cy="1885"/>
          </a:xfrm>
        </p:grpSpPr>
        <p:pic>
          <p:nvPicPr>
            <p:cNvPr id="11" name="图片 10" descr="资源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12" name="图片 11" descr="资源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336550" y="265430"/>
            <a:ext cx="11527790" cy="500380"/>
            <a:chOff x="530" y="418"/>
            <a:chExt cx="18154" cy="78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hqprint"/>
            <a:stretch>
              <a:fillRect/>
            </a:stretch>
          </p:blipFill>
          <p:spPr>
            <a:xfrm>
              <a:off x="530" y="418"/>
              <a:ext cx="3258" cy="789"/>
            </a:xfrm>
            <a:prstGeom prst="rect">
              <a:avLst/>
            </a:prstGeom>
          </p:spPr>
        </p:pic>
        <p:pic>
          <p:nvPicPr>
            <p:cNvPr id="5" name="图片 4" descr="hk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24" y="418"/>
              <a:ext cx="2760" cy="665"/>
            </a:xfrm>
            <a:prstGeom prst="rect">
              <a:avLst/>
            </a:prstGeom>
          </p:spPr>
        </p:pic>
      </p:grpSp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8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09695" y="2916555"/>
            <a:ext cx="40932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5400">
                <a:solidFill>
                  <a:schemeClr val="bg1"/>
                </a:solidFill>
              </a:rPr>
              <a:t>LDPC</a:t>
            </a:r>
            <a:r>
              <a:rPr lang="zh-CN" altLang="en-US" sz="5400">
                <a:solidFill>
                  <a:schemeClr val="bg1"/>
                </a:solidFill>
              </a:rPr>
              <a:t>编码器</a:t>
            </a:r>
            <a:endParaRPr lang="zh-CN" altLang="en-US" sz="5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089469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ym typeface="+mn-ea"/>
              </a:rPr>
              <a:t>1 Encoder</a:t>
            </a:r>
            <a:r>
              <a:rPr lang="zh-CN" altLang="en-US" sz="2400" b="1" dirty="0">
                <a:sym typeface="+mn-ea"/>
              </a:rPr>
              <a:t>简介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ym typeface="+mn-ea"/>
              </a:rPr>
              <a:t>LDPC encoder</a:t>
            </a:r>
            <a:r>
              <a:rPr lang="zh-CN" altLang="en-US" sz="2400" dirty="0">
                <a:sym typeface="+mn-ea"/>
              </a:rPr>
              <a:t>部分的设计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使用的官方提供的 </a:t>
            </a:r>
            <a:r>
              <a:rPr lang="en-US" altLang="zh-CN" sz="2400" dirty="0">
                <a:sym typeface="+mn-ea"/>
              </a:rPr>
              <a:t>H_encoder </a:t>
            </a:r>
            <a:r>
              <a:rPr lang="zh-CN" altLang="en-US" sz="2400" dirty="0">
                <a:sym typeface="+mn-ea"/>
              </a:rPr>
              <a:t>矩阵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在进行行顺序重新排列后用做编码矩阵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下面将要介绍如何进行行重排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重排后的矩阵如何应用于信息码字的编码。</a:t>
            </a:r>
            <a:endParaRPr lang="zh-CN" altLang="en-US" sz="2000"/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746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2801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effectLst/>
                <a:sym typeface="+mn-ea"/>
              </a:rPr>
              <a:t>2 </a:t>
            </a:r>
            <a:r>
              <a:rPr lang="zh-CN" altLang="en-US" sz="2400" b="1" dirty="0">
                <a:effectLst/>
                <a:sym typeface="+mn-ea"/>
              </a:rPr>
              <a:t>编码数学原理</a:t>
            </a:r>
            <a:endParaRPr lang="en-US" altLang="zh-CN" sz="2400" b="1" dirty="0">
              <a:effectLst/>
            </a:endParaRPr>
          </a:p>
          <a:p>
            <a:r>
              <a:rPr lang="zh-CN" altLang="en-US" sz="2400" dirty="0">
                <a:sym typeface="+mn-ea"/>
              </a:rPr>
              <a:t>前人的研究包括</a:t>
            </a:r>
            <a:r>
              <a:rPr lang="en-US" altLang="zh-CN" sz="2400" dirty="0">
                <a:sym typeface="+mn-ea"/>
              </a:rPr>
              <a:t>G</a:t>
            </a:r>
            <a:r>
              <a:rPr lang="zh-CN" altLang="en-US" sz="2400" dirty="0">
                <a:sym typeface="+mn-ea"/>
              </a:rPr>
              <a:t>矩阵乘法方法和</a:t>
            </a:r>
            <a:r>
              <a:rPr lang="en-US" altLang="zh-CN" sz="2400" dirty="0">
                <a:sym typeface="+mn-ea"/>
              </a:rPr>
              <a:t>RU</a:t>
            </a:r>
            <a:r>
              <a:rPr lang="zh-CN" altLang="en-US" sz="2400" dirty="0">
                <a:sym typeface="+mn-ea"/>
              </a:rPr>
              <a:t>方法等等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本设计主要使用</a:t>
            </a:r>
            <a:r>
              <a:rPr lang="en-US" altLang="zh-CN" sz="2400" dirty="0">
                <a:sym typeface="+mn-ea"/>
              </a:rPr>
              <a:t>RU</a:t>
            </a:r>
            <a:r>
              <a:rPr lang="zh-CN" altLang="en-US" sz="2400" dirty="0">
                <a:sym typeface="+mn-ea"/>
              </a:rPr>
              <a:t>方法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在</a:t>
            </a:r>
            <a:r>
              <a:rPr lang="en-US" altLang="zh-CN" sz="2400" dirty="0">
                <a:sym typeface="+mn-ea"/>
              </a:rPr>
              <a:t>RU</a:t>
            </a:r>
            <a:r>
              <a:rPr lang="zh-CN" altLang="en-US" sz="2400" dirty="0">
                <a:sym typeface="+mn-ea"/>
              </a:rPr>
              <a:t>方法的基础上进行细微的改进以利于硬件实现。</a:t>
            </a:r>
            <a:endParaRPr lang="en-US" altLang="zh-CN" sz="2400" dirty="0"/>
          </a:p>
          <a:p>
            <a:r>
              <a:rPr lang="zh-CN" altLang="en-US" sz="2400" dirty="0">
                <a:sym typeface="+mn-ea"/>
              </a:rPr>
              <a:t>首先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对于编码之后的码字 </a:t>
            </a:r>
            <a:r>
              <a:rPr lang="en-US" altLang="zh-CN" sz="2400" dirty="0">
                <a:sym typeface="+mn-ea"/>
              </a:rPr>
              <a:t>c </a:t>
            </a:r>
            <a:r>
              <a:rPr lang="zh-CN" altLang="en-US" sz="2400" dirty="0">
                <a:sym typeface="+mn-ea"/>
              </a:rPr>
              <a:t>可以表示为</a:t>
            </a:r>
            <a:endParaRPr lang="zh-CN" altLang="en-US" sz="2400" dirty="0"/>
          </a:p>
          <a:p>
            <a:r>
              <a:rPr lang="en-US" altLang="zh-CN" sz="2400" dirty="0">
                <a:sym typeface="+mn-ea"/>
              </a:rPr>
              <a:t>c=s x G=(s p1 p2)</a:t>
            </a:r>
            <a:endParaRPr lang="en-US" altLang="zh-CN" sz="2400" dirty="0"/>
          </a:p>
          <a:p>
            <a:r>
              <a:rPr lang="zh-CN" altLang="en-US" sz="2400" dirty="0">
                <a:sym typeface="+mn-ea"/>
              </a:rPr>
              <a:t>基于矩阵</a:t>
            </a:r>
            <a:r>
              <a:rPr lang="en-US" altLang="zh-CN" sz="2400" dirty="0">
                <a:sym typeface="+mn-ea"/>
              </a:rPr>
              <a:t>G</a:t>
            </a:r>
            <a:r>
              <a:rPr lang="zh-CN" altLang="en-US" sz="2400" dirty="0">
                <a:sym typeface="+mn-ea"/>
              </a:rPr>
              <a:t>乘法的典型</a:t>
            </a:r>
            <a:r>
              <a:rPr lang="en-US" altLang="zh-CN" sz="2400" dirty="0">
                <a:sym typeface="+mn-ea"/>
              </a:rPr>
              <a:t>LDPC</a:t>
            </a:r>
            <a:r>
              <a:rPr lang="zh-CN" altLang="en-US" sz="2400" dirty="0">
                <a:sym typeface="+mn-ea"/>
              </a:rPr>
              <a:t>编码器包括按顺序执行矩阵乘法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得到</a:t>
            </a:r>
            <a:r>
              <a:rPr lang="en-US" altLang="zh-CN" sz="2400" dirty="0">
                <a:sym typeface="+mn-ea"/>
              </a:rPr>
              <a:t>p1 </a:t>
            </a:r>
            <a:r>
              <a:rPr lang="zh-CN" altLang="en-US" sz="2400" dirty="0">
                <a:sym typeface="+mn-ea"/>
              </a:rPr>
              <a:t>和 </a:t>
            </a:r>
            <a:r>
              <a:rPr lang="en-US" altLang="zh-CN" sz="2400" dirty="0">
                <a:sym typeface="+mn-ea"/>
              </a:rPr>
              <a:t>p2, </a:t>
            </a:r>
            <a:r>
              <a:rPr lang="zh-CN" altLang="en-US" sz="2400" dirty="0">
                <a:sym typeface="+mn-ea"/>
              </a:rPr>
              <a:t>其中</a:t>
            </a:r>
            <a:r>
              <a:rPr lang="en-US" altLang="zh-CN" sz="2400" dirty="0">
                <a:sym typeface="+mn-ea"/>
              </a:rPr>
              <a:t>s</a:t>
            </a:r>
            <a:r>
              <a:rPr lang="zh-CN" altLang="en-US" sz="2400" dirty="0">
                <a:sym typeface="+mn-ea"/>
              </a:rPr>
              <a:t>是原始信息码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这样合并在一起就得到了全部的编码码字。</a:t>
            </a:r>
            <a:endParaRPr lang="en-US" altLang="zh-CN" sz="2400" dirty="0"/>
          </a:p>
          <a:p>
            <a:r>
              <a:rPr lang="zh-CN" altLang="en-US" sz="2400" dirty="0">
                <a:sym typeface="+mn-ea"/>
              </a:rPr>
              <a:t>问题就转化为怎样更节省资源的实现</a:t>
            </a:r>
            <a:r>
              <a:rPr lang="en-US" altLang="zh-CN" sz="2400" dirty="0">
                <a:sym typeface="+mn-ea"/>
              </a:rPr>
              <a:t>p1 </a:t>
            </a:r>
            <a:r>
              <a:rPr lang="zh-CN" altLang="en-US" sz="2400" dirty="0">
                <a:sym typeface="+mn-ea"/>
              </a:rPr>
              <a:t>和 </a:t>
            </a:r>
            <a:r>
              <a:rPr lang="en-US" altLang="zh-CN" sz="2400" dirty="0">
                <a:sym typeface="+mn-ea"/>
              </a:rPr>
              <a:t>p2</a:t>
            </a:r>
            <a:r>
              <a:rPr lang="zh-CN" altLang="en-US" sz="2400" dirty="0">
                <a:sym typeface="+mn-ea"/>
              </a:rPr>
              <a:t>的硬件计算。</a:t>
            </a:r>
            <a:endParaRPr lang="en-US" altLang="zh-CN" sz="2400" dirty="0"/>
          </a:p>
          <a:p>
            <a:r>
              <a:rPr lang="en-US" altLang="zh-CN" sz="2400" dirty="0">
                <a:sym typeface="+mn-ea"/>
              </a:rPr>
              <a:t>RU</a:t>
            </a:r>
            <a:r>
              <a:rPr lang="zh-CN" altLang="en-US" sz="2400" dirty="0">
                <a:sym typeface="+mn-ea"/>
              </a:rPr>
              <a:t>方法使用一种独特的技巧重新构造</a:t>
            </a:r>
            <a:r>
              <a:rPr lang="en-US" altLang="zh-CN" sz="2400" dirty="0">
                <a:sym typeface="+mn-ea"/>
              </a:rPr>
              <a:t>H</a:t>
            </a:r>
            <a:r>
              <a:rPr lang="zh-CN" altLang="en-US" sz="2400" dirty="0">
                <a:sym typeface="+mn-ea"/>
              </a:rPr>
              <a:t>矩阵称为一个新的</a:t>
            </a:r>
            <a:r>
              <a:rPr lang="en-US" altLang="zh-CN" sz="2400" dirty="0">
                <a:sym typeface="+mn-ea"/>
              </a:rPr>
              <a:t>H</a:t>
            </a:r>
            <a:r>
              <a:rPr lang="zh-CN" altLang="en-US" sz="2400" dirty="0">
                <a:sym typeface="+mn-ea"/>
              </a:rPr>
              <a:t>矩阵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在本设计需要讲</a:t>
            </a:r>
            <a:r>
              <a:rPr lang="en-US" altLang="zh-CN" sz="2400" dirty="0">
                <a:sym typeface="+mn-ea"/>
              </a:rPr>
              <a:t>H</a:t>
            </a:r>
            <a:r>
              <a:rPr lang="zh-CN" altLang="en-US" sz="2400" dirty="0">
                <a:sym typeface="+mn-ea"/>
              </a:rPr>
              <a:t>矩阵进行行重新排列变成一个类似下面的矩阵形式</a:t>
            </a:r>
            <a:r>
              <a:rPr lang="en-US" altLang="zh-CN" sz="2400" dirty="0">
                <a:sym typeface="+mn-ea"/>
              </a:rPr>
              <a:t>,</a:t>
            </a:r>
            <a:r>
              <a:rPr lang="zh-CN" altLang="en-US" sz="2400" dirty="0">
                <a:sym typeface="+mn-ea"/>
              </a:rPr>
              <a:t>其中</a:t>
            </a:r>
            <a:r>
              <a:rPr lang="en-US" altLang="zh-CN" sz="2400" dirty="0">
                <a:sym typeface="+mn-ea"/>
              </a:rPr>
              <a:t>T</a:t>
            </a:r>
            <a:r>
              <a:rPr lang="zh-CN" altLang="en-US" sz="2400" dirty="0">
                <a:sym typeface="+mn-ea"/>
              </a:rPr>
              <a:t>是一个下三角矩阵。</a:t>
            </a:r>
            <a:endParaRPr lang="zh-CN" altLang="en-US" sz="2400" dirty="0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599062" y="4679963"/>
            <a:ext cx="2121387" cy="710244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89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2801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新的</a:t>
            </a:r>
            <a:r>
              <a:rPr lang="en-US" altLang="zh-CN" sz="2400">
                <a:sym typeface="+mn-ea"/>
              </a:rPr>
              <a:t>p1 </a:t>
            </a:r>
            <a:r>
              <a:rPr lang="zh-CN" altLang="en-US" sz="2400">
                <a:sym typeface="+mn-ea"/>
              </a:rPr>
              <a:t>和 </a:t>
            </a:r>
            <a:r>
              <a:rPr lang="en-US" altLang="zh-CN" sz="2400">
                <a:sym typeface="+mn-ea"/>
              </a:rPr>
              <a:t>p2 </a:t>
            </a:r>
            <a:r>
              <a:rPr lang="zh-CN" altLang="en-US" sz="2400">
                <a:sym typeface="+mn-ea"/>
              </a:rPr>
              <a:t>的计算公式为：</a:t>
            </a:r>
            <a:endParaRPr lang="zh-CN" altLang="en-US" sz="20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60040" y="1118870"/>
            <a:ext cx="5644515" cy="26581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568526" y="4538769"/>
            <a:ext cx="3595333" cy="103952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6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7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资源 2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070" y="0"/>
            <a:ext cx="12191365" cy="68573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336550" y="112395"/>
            <a:ext cx="2068830" cy="501015"/>
          </a:xfrm>
          <a:prstGeom prst="rect">
            <a:avLst/>
          </a:prstGeom>
        </p:spPr>
      </p:pic>
      <p:pic>
        <p:nvPicPr>
          <p:cNvPr id="5" name="图片 4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1740" y="112395"/>
            <a:ext cx="1752600" cy="422275"/>
          </a:xfrm>
          <a:prstGeom prst="rect">
            <a:avLst/>
          </a:prstGeom>
        </p:spPr>
      </p:pic>
      <p:pic>
        <p:nvPicPr>
          <p:cNvPr id="8" name="图片 7" descr="资源 1"/>
          <p:cNvPicPr>
            <a:picLocks noChangeAspect="1"/>
          </p:cNvPicPr>
          <p:nvPr/>
        </p:nvPicPr>
        <p:blipFill>
          <a:blip r:embed="rId6"/>
          <a:srcRect t="-3098" r="24045" b="22791"/>
          <a:stretch>
            <a:fillRect/>
          </a:stretch>
        </p:blipFill>
        <p:spPr>
          <a:xfrm>
            <a:off x="8922385" y="3350895"/>
            <a:ext cx="3269615" cy="3456940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pic>
        <p:nvPicPr>
          <p:cNvPr id="16" name="图片 15" descr="资源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50" y="3537585"/>
            <a:ext cx="688975" cy="17703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550" y="696595"/>
            <a:ext cx="11527790" cy="585660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1000"/>
                </a:schemeClr>
              </a:gs>
              <a:gs pos="38000">
                <a:schemeClr val="bg1">
                  <a:alpha val="9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-74295" y="5588635"/>
            <a:ext cx="2934335" cy="1269365"/>
            <a:chOff x="-188" y="8914"/>
            <a:chExt cx="5480" cy="1885"/>
          </a:xfrm>
        </p:grpSpPr>
        <p:pic>
          <p:nvPicPr>
            <p:cNvPr id="6" name="图片 5" descr="资源 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104" y="8914"/>
              <a:ext cx="3188" cy="1885"/>
            </a:xfrm>
            <a:prstGeom prst="rect">
              <a:avLst/>
            </a:prstGeom>
          </p:spPr>
        </p:pic>
        <p:pic>
          <p:nvPicPr>
            <p:cNvPr id="7" name="图片 6" descr="资源 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-188" y="8985"/>
              <a:ext cx="2804" cy="1814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96265" y="754380"/>
            <a:ext cx="11280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effectLst/>
                <a:sym typeface="+mn-ea"/>
              </a:rPr>
              <a:t>3 </a:t>
            </a:r>
            <a:r>
              <a:rPr lang="zh-CN" altLang="en-US" sz="2400" b="1" dirty="0">
                <a:effectLst/>
                <a:sym typeface="+mn-ea"/>
              </a:rPr>
              <a:t>后向回代算法示例</a:t>
            </a:r>
            <a:endParaRPr lang="en-US" altLang="zh-CN" sz="2400" b="1" dirty="0">
              <a:effectLst/>
            </a:endParaRPr>
          </a:p>
          <a:p>
            <a:r>
              <a:rPr lang="zh-CN" altLang="en-US" sz="2400" dirty="0">
                <a:sym typeface="+mn-ea"/>
              </a:rPr>
              <a:t>其中对于</a:t>
            </a:r>
            <a:r>
              <a:rPr lang="en-US" altLang="zh-CN" sz="2400" dirty="0">
                <a:sym typeface="+mn-ea"/>
              </a:rPr>
              <a:t>T</a:t>
            </a:r>
            <a:r>
              <a:rPr lang="zh-CN" altLang="en-US" sz="2400" dirty="0">
                <a:sym typeface="+mn-ea"/>
              </a:rPr>
              <a:t>矩阵的乘积需要使用后向回代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下面是一个</a:t>
            </a:r>
            <a:r>
              <a:rPr lang="en-US" altLang="zh-CN" sz="2400" dirty="0">
                <a:sym typeface="+mn-ea"/>
              </a:rPr>
              <a:t>4</a:t>
            </a:r>
            <a:r>
              <a:rPr lang="zh-CN" altLang="en-US" sz="2400" dirty="0">
                <a:sym typeface="+mn-ea"/>
              </a:rPr>
              <a:t>维矩阵后向回代的例子作为参考</a:t>
            </a:r>
            <a:r>
              <a:rPr lang="en-US" altLang="zh-CN" sz="2400" dirty="0">
                <a:sym typeface="+mn-ea"/>
              </a:rPr>
              <a:t>, </a:t>
            </a:r>
            <a:r>
              <a:rPr lang="zh-CN" altLang="en-US" sz="2400" dirty="0">
                <a:sym typeface="+mn-ea"/>
              </a:rPr>
              <a:t>详细设计可以参考</a:t>
            </a:r>
            <a:r>
              <a:rPr lang="en-US" altLang="zh-CN" sz="2400" dirty="0" err="1">
                <a:sym typeface="+mn-ea"/>
              </a:rPr>
              <a:t>verilog</a:t>
            </a:r>
            <a:r>
              <a:rPr lang="zh-CN" altLang="en-US" sz="2400" dirty="0">
                <a:sym typeface="+mn-ea"/>
              </a:rPr>
              <a:t>源代码 </a:t>
            </a:r>
            <a:r>
              <a:rPr lang="en-US" altLang="zh-CN" sz="2400" dirty="0">
                <a:sym typeface="+mn-ea"/>
              </a:rPr>
              <a:t>T_aubp1.v </a:t>
            </a:r>
            <a:r>
              <a:rPr lang="zh-CN" altLang="en-US" sz="2400" dirty="0">
                <a:sym typeface="+mn-ea"/>
              </a:rPr>
              <a:t>文件。</a:t>
            </a:r>
            <a:endParaRPr lang="zh-CN" altLang="en-US" sz="200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538488" y="2091801"/>
            <a:ext cx="4054191" cy="2766300"/>
          </a:xfrm>
          <a:prstGeom prst="rect">
            <a:avLst/>
          </a:prstGeom>
        </p:spPr>
      </p:pic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3568700" y="190500"/>
            <a:ext cx="418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一、</a:t>
            </a:r>
            <a:r>
              <a:rPr lang="zh-CN" altLang="en-US" sz="2800" b="1">
                <a:solidFill>
                  <a:schemeClr val="bg1"/>
                </a:solidFill>
              </a:rPr>
              <a:t>设计原理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Tm="55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PP_MARK_KEY" val="e3039af7-1190-47e7-97cb-a6728f580167"/>
  <p:tag name="COMMONDATA" val="eyJoZGlkIjoiNWYyYWFiMjY1NWJiODUyMTFlYTFkODA3ZTI0Y2Q5ODgifQ==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  <p:tag name="KSO_WM_UNIT_PLACING_PICTURE_USER_VIEWPORT" val="{&quot;height&quot;:10799,&quot;width&quot;:19199}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TIMING" val="|36.62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5770</Words>
  <Application>WPS 演示</Application>
  <PresentationFormat>宽屏</PresentationFormat>
  <Paragraphs>359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思源黑体 CN Heavy</vt:lpstr>
      <vt:lpstr>黑体</vt:lpstr>
      <vt:lpstr>Source Han Sans CN Regular</vt:lpstr>
      <vt:lpstr>Yu Gothic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 lhs</dc:creator>
  <cp:lastModifiedBy>陈潇</cp:lastModifiedBy>
  <cp:revision>31</cp:revision>
  <dcterms:created xsi:type="dcterms:W3CDTF">2022-03-30T01:17:00Z</dcterms:created>
  <dcterms:modified xsi:type="dcterms:W3CDTF">2023-06-25T14:43:55Z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d86c4650afc711ecaca5eb4f2ca5eb4f">
    <vt:lpwstr>CWMWZJQTXZ3Op69G17vf23s9PBQrLnRlVO+r+7YuSyQjFYcI6OEppeLoJYMSdxcJoJzKIKbQ9WdeBTa2WObsMF2HA==</vt:lpwstr>
  </property>
  <property fmtid="{D5CDD505-2E9C-101B-9397-08002B2CF9AE}" pid="3" name="CWMcdf25c61b08e11ec8296874a4296874a">
    <vt:lpwstr>CWMZdwTscy6d0ggC0eXhCiG/QFkZ72OsA4zcscnXj6WUEODuZ4u7s0O7tt/Zh2O87bMJbkFYY2lD0fr/nizabxdVQ==</vt:lpwstr>
  </property>
  <property fmtid="{D5CDD505-2E9C-101B-9397-08002B2CF9AE}" pid="4" name="ICV">
    <vt:lpwstr>FFAEE3EDFCB24D7F8AA98EF585325DD2</vt:lpwstr>
  </property>
  <property fmtid="{D5CDD505-2E9C-101B-9397-08002B2CF9AE}" pid="5" name="KSOProductBuildVer">
    <vt:lpwstr>2052-11.1.0.14309</vt:lpwstr>
  </property>
</Properties>
</file>